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1" r:id="rId3"/>
    <p:sldId id="257" r:id="rId4"/>
    <p:sldId id="258" r:id="rId5"/>
    <p:sldId id="259" r:id="rId6"/>
    <p:sldId id="261" r:id="rId7"/>
    <p:sldId id="260" r:id="rId8"/>
    <p:sldId id="276" r:id="rId9"/>
    <p:sldId id="277" r:id="rId10"/>
    <p:sldId id="287" r:id="rId11"/>
    <p:sldId id="273" r:id="rId12"/>
    <p:sldId id="275" r:id="rId13"/>
    <p:sldId id="262" r:id="rId14"/>
    <p:sldId id="263" r:id="rId15"/>
    <p:sldId id="264" r:id="rId16"/>
    <p:sldId id="265" r:id="rId17"/>
    <p:sldId id="288" r:id="rId18"/>
    <p:sldId id="289" r:id="rId19"/>
    <p:sldId id="285" r:id="rId20"/>
    <p:sldId id="274" r:id="rId21"/>
    <p:sldId id="286" r:id="rId22"/>
    <p:sldId id="266" r:id="rId23"/>
    <p:sldId id="267" r:id="rId24"/>
    <p:sldId id="268" r:id="rId25"/>
    <p:sldId id="269" r:id="rId26"/>
    <p:sldId id="270" r:id="rId27"/>
    <p:sldId id="271" r:id="rId28"/>
    <p:sldId id="272" r:id="rId29"/>
    <p:sldId id="282" r:id="rId30"/>
    <p:sldId id="278" r:id="rId31"/>
    <p:sldId id="281" r:id="rId32"/>
    <p:sldId id="279" r:id="rId33"/>
    <p:sldId id="280" r:id="rId34"/>
    <p:sldId id="283" r:id="rId35"/>
    <p:sldId id="284" r:id="rId3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6101" autoAdjust="0"/>
  </p:normalViewPr>
  <p:slideViewPr>
    <p:cSldViewPr snapToGrid="0">
      <p:cViewPr varScale="1">
        <p:scale>
          <a:sx n="116" d="100"/>
          <a:sy n="116" d="100"/>
        </p:scale>
        <p:origin x="102" y="31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2/1/2019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2/1/2019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2/1/2019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2/1/2019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2/1/2019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33307-AFA8-4A95-9B97-905E734042FA}"/>
              </a:ext>
            </a:extLst>
          </p:cNvPr>
          <p:cNvSpPr>
            <a:spLocks noGrp="1"/>
          </p:cNvSpPr>
          <p:nvPr>
            <p:ph type="ctrTitle"/>
          </p:nvPr>
        </p:nvSpPr>
        <p:spPr/>
        <p:txBody>
          <a:bodyPr/>
          <a:lstStyle/>
          <a:p>
            <a:pPr algn="ctr"/>
            <a:r>
              <a:rPr lang="en-US" dirty="0"/>
              <a:t>Introduction to Family Law</a:t>
            </a:r>
          </a:p>
        </p:txBody>
      </p:sp>
      <p:sp>
        <p:nvSpPr>
          <p:cNvPr id="3" name="Subtitle 2">
            <a:extLst>
              <a:ext uri="{FF2B5EF4-FFF2-40B4-BE49-F238E27FC236}">
                <a16:creationId xmlns:a16="http://schemas.microsoft.com/office/drawing/2014/main" id="{19F2269D-3A8D-48C4-B56D-CA006CE2A974}"/>
              </a:ext>
            </a:extLst>
          </p:cNvPr>
          <p:cNvSpPr>
            <a:spLocks noGrp="1"/>
          </p:cNvSpPr>
          <p:nvPr>
            <p:ph type="subTitle" idx="1"/>
          </p:nvPr>
        </p:nvSpPr>
        <p:spPr/>
        <p:txBody>
          <a:bodyPr/>
          <a:lstStyle/>
          <a:p>
            <a:pPr algn="ctr"/>
            <a:r>
              <a:rPr lang="en-US" dirty="0"/>
              <a:t>considerations for helping families</a:t>
            </a:r>
          </a:p>
        </p:txBody>
      </p:sp>
    </p:spTree>
    <p:extLst>
      <p:ext uri="{BB962C8B-B14F-4D97-AF65-F5344CB8AC3E}">
        <p14:creationId xmlns:p14="http://schemas.microsoft.com/office/powerpoint/2010/main" val="1097718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2C5DD-0C7F-45C8-B264-6ED22E00554D}"/>
              </a:ext>
            </a:extLst>
          </p:cNvPr>
          <p:cNvSpPr>
            <a:spLocks noGrp="1"/>
          </p:cNvSpPr>
          <p:nvPr>
            <p:ph type="title"/>
          </p:nvPr>
        </p:nvSpPr>
        <p:spPr/>
        <p:txBody>
          <a:bodyPr/>
          <a:lstStyle/>
          <a:p>
            <a:r>
              <a:rPr lang="en-US" dirty="0"/>
              <a:t>Access to child’s records</a:t>
            </a:r>
          </a:p>
        </p:txBody>
      </p:sp>
      <p:sp>
        <p:nvSpPr>
          <p:cNvPr id="3" name="Content Placeholder 2">
            <a:extLst>
              <a:ext uri="{FF2B5EF4-FFF2-40B4-BE49-F238E27FC236}">
                <a16:creationId xmlns:a16="http://schemas.microsoft.com/office/drawing/2014/main" id="{F8B4146F-78C7-4AE3-940C-736EEA00381D}"/>
              </a:ext>
            </a:extLst>
          </p:cNvPr>
          <p:cNvSpPr>
            <a:spLocks noGrp="1"/>
          </p:cNvSpPr>
          <p:nvPr>
            <p:ph idx="1"/>
          </p:nvPr>
        </p:nvSpPr>
        <p:spPr/>
        <p:txBody>
          <a:bodyPr/>
          <a:lstStyle/>
          <a:p>
            <a:pPr marL="0" indent="0" fontAlgn="base">
              <a:buNone/>
            </a:pPr>
            <a:r>
              <a:rPr lang="en-US" dirty="0"/>
              <a:t>Family Code Section 3025: Notwithstanding any other provision of law, access to records and information pertaining to a minor child, including, but not limited to, medical, dental, and school records, shall not be denied to a parent because that parent is not the child’s custodial parent.</a:t>
            </a:r>
          </a:p>
          <a:p>
            <a:pPr marL="0" indent="0" fontAlgn="base">
              <a:buNone/>
            </a:pPr>
            <a:endParaRPr lang="en-US" dirty="0"/>
          </a:p>
        </p:txBody>
      </p:sp>
    </p:spTree>
    <p:extLst>
      <p:ext uri="{BB962C8B-B14F-4D97-AF65-F5344CB8AC3E}">
        <p14:creationId xmlns:p14="http://schemas.microsoft.com/office/powerpoint/2010/main" val="3592222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D10C3-7517-45F3-B821-8D8DCF4D68F3}"/>
              </a:ext>
            </a:extLst>
          </p:cNvPr>
          <p:cNvSpPr>
            <a:spLocks noGrp="1"/>
          </p:cNvSpPr>
          <p:nvPr>
            <p:ph type="title"/>
          </p:nvPr>
        </p:nvSpPr>
        <p:spPr/>
        <p:txBody>
          <a:bodyPr/>
          <a:lstStyle/>
          <a:p>
            <a:r>
              <a:rPr lang="en-US" dirty="0"/>
              <a:t>Temporary child support and temporary spousal support</a:t>
            </a:r>
          </a:p>
        </p:txBody>
      </p:sp>
      <p:sp>
        <p:nvSpPr>
          <p:cNvPr id="3" name="Content Placeholder 2">
            <a:extLst>
              <a:ext uri="{FF2B5EF4-FFF2-40B4-BE49-F238E27FC236}">
                <a16:creationId xmlns:a16="http://schemas.microsoft.com/office/drawing/2014/main" id="{4B817BDB-4309-4999-915C-FCBCA059066D}"/>
              </a:ext>
            </a:extLst>
          </p:cNvPr>
          <p:cNvSpPr>
            <a:spLocks noGrp="1"/>
          </p:cNvSpPr>
          <p:nvPr>
            <p:ph idx="1"/>
          </p:nvPr>
        </p:nvSpPr>
        <p:spPr/>
        <p:txBody>
          <a:bodyPr>
            <a:normAutofit/>
          </a:bodyPr>
          <a:lstStyle/>
          <a:p>
            <a:pPr lvl="1"/>
            <a:r>
              <a:rPr lang="en-US" dirty="0"/>
              <a:t>Temporary child support and temporary spousal support: </a:t>
            </a:r>
          </a:p>
          <a:p>
            <a:pPr lvl="2"/>
            <a:endParaRPr lang="en-US" dirty="0"/>
          </a:p>
          <a:p>
            <a:pPr lvl="2"/>
            <a:r>
              <a:rPr lang="en-US" dirty="0"/>
              <a:t>Determined by proprietary software (most commonly </a:t>
            </a:r>
            <a:r>
              <a:rPr lang="en-US" dirty="0" err="1"/>
              <a:t>DissoMaster</a:t>
            </a:r>
            <a:r>
              <a:rPr lang="en-US" dirty="0"/>
              <a:t>), which analyzes the relevant income, deductions, and (for child support) visitation.</a:t>
            </a:r>
          </a:p>
          <a:p>
            <a:pPr lvl="2"/>
            <a:endParaRPr lang="en-US" dirty="0"/>
          </a:p>
          <a:p>
            <a:pPr lvl="2"/>
            <a:r>
              <a:rPr lang="en-US" dirty="0"/>
              <a:t>Designed to support one spouse at the level possible in present time, factoring in both parties’ actual earnings or capacity to earn. </a:t>
            </a:r>
          </a:p>
          <a:p>
            <a:pPr lvl="3"/>
            <a:endParaRPr lang="en-US" dirty="0"/>
          </a:p>
          <a:p>
            <a:pPr lvl="3"/>
            <a:r>
              <a:rPr lang="en-US" dirty="0"/>
              <a:t>Either party can request vocational evaluation order, if other party is underearning.</a:t>
            </a:r>
          </a:p>
          <a:p>
            <a:pPr lvl="3"/>
            <a:endParaRPr lang="en-US" dirty="0"/>
          </a:p>
          <a:p>
            <a:pPr lvl="3"/>
            <a:r>
              <a:rPr lang="en-US" dirty="0"/>
              <a:t>The Court can issue a </a:t>
            </a:r>
            <a:r>
              <a:rPr lang="en-US" i="1" dirty="0"/>
              <a:t>Gavron </a:t>
            </a:r>
            <a:r>
              <a:rPr lang="en-US" dirty="0"/>
              <a:t>warning (Marriage of Gavron): tells supported spouse the Court expects that party to earn at capacity by “x” date, or Court will impute income at the party’s established or otherwise proven earning capacity. </a:t>
            </a:r>
          </a:p>
        </p:txBody>
      </p:sp>
    </p:spTree>
    <p:extLst>
      <p:ext uri="{BB962C8B-B14F-4D97-AF65-F5344CB8AC3E}">
        <p14:creationId xmlns:p14="http://schemas.microsoft.com/office/powerpoint/2010/main" val="1211503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EC79-08D6-424E-9CDC-5F4DC49EFC25}"/>
              </a:ext>
            </a:extLst>
          </p:cNvPr>
          <p:cNvSpPr>
            <a:spLocks noGrp="1"/>
          </p:cNvSpPr>
          <p:nvPr>
            <p:ph type="title"/>
          </p:nvPr>
        </p:nvSpPr>
        <p:spPr/>
        <p:txBody>
          <a:bodyPr/>
          <a:lstStyle/>
          <a:p>
            <a:r>
              <a:rPr lang="en-US" dirty="0"/>
              <a:t>Other temporary orders</a:t>
            </a:r>
          </a:p>
        </p:txBody>
      </p:sp>
      <p:sp>
        <p:nvSpPr>
          <p:cNvPr id="3" name="Content Placeholder 2">
            <a:extLst>
              <a:ext uri="{FF2B5EF4-FFF2-40B4-BE49-F238E27FC236}">
                <a16:creationId xmlns:a16="http://schemas.microsoft.com/office/drawing/2014/main" id="{007E5DBE-5ADF-49F1-96AC-9277F8180382}"/>
              </a:ext>
            </a:extLst>
          </p:cNvPr>
          <p:cNvSpPr>
            <a:spLocks noGrp="1"/>
          </p:cNvSpPr>
          <p:nvPr>
            <p:ph idx="1"/>
          </p:nvPr>
        </p:nvSpPr>
        <p:spPr/>
        <p:txBody>
          <a:bodyPr>
            <a:normAutofit/>
          </a:bodyPr>
          <a:lstStyle/>
          <a:p>
            <a:pPr lvl="1"/>
            <a:r>
              <a:rPr lang="en-US" dirty="0"/>
              <a:t>Sale of marital residence: asking the Court to force a sale, if the parties can’t agree to sell right away, and the party withholding consent cannot afford to buy the other out; or the parties agree to sell and create an order to govern division of sales proceeds.</a:t>
            </a:r>
          </a:p>
          <a:p>
            <a:pPr lvl="1"/>
            <a:r>
              <a:rPr lang="en-US" dirty="0"/>
              <a:t>Terminate marital status: parties can do this by Stipulation and Order, or the Court will order it upon one party’s request. </a:t>
            </a:r>
          </a:p>
          <a:p>
            <a:pPr lvl="2"/>
            <a:r>
              <a:rPr lang="en-US" dirty="0"/>
              <a:t>Do this only if one party plans to remarry before the parties finish dividing assets and debts and assigning permanent child and/or spousal support. </a:t>
            </a:r>
          </a:p>
          <a:p>
            <a:pPr lvl="2"/>
            <a:r>
              <a:rPr lang="en-US" dirty="0"/>
              <a:t>Party requesting termination of status, or both parties if by agreement, must show they have addressed termination of health insurance coverage upon termination of status; and that they have joined any retirement accounts that must be joined in the proceedings.</a:t>
            </a:r>
          </a:p>
          <a:p>
            <a:endParaRPr lang="en-US" dirty="0"/>
          </a:p>
        </p:txBody>
      </p:sp>
    </p:spTree>
    <p:extLst>
      <p:ext uri="{BB962C8B-B14F-4D97-AF65-F5344CB8AC3E}">
        <p14:creationId xmlns:p14="http://schemas.microsoft.com/office/powerpoint/2010/main" val="8772810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BF939-C6D6-4230-801D-4D9DC2723C9E}"/>
              </a:ext>
            </a:extLst>
          </p:cNvPr>
          <p:cNvSpPr>
            <a:spLocks noGrp="1"/>
          </p:cNvSpPr>
          <p:nvPr>
            <p:ph type="title"/>
          </p:nvPr>
        </p:nvSpPr>
        <p:spPr/>
        <p:txBody>
          <a:bodyPr/>
          <a:lstStyle/>
          <a:p>
            <a:r>
              <a:rPr lang="en-US" dirty="0"/>
              <a:t>Exchange of preliminary disclosures</a:t>
            </a:r>
          </a:p>
        </p:txBody>
      </p:sp>
      <p:sp>
        <p:nvSpPr>
          <p:cNvPr id="3" name="Content Placeholder 2">
            <a:extLst>
              <a:ext uri="{FF2B5EF4-FFF2-40B4-BE49-F238E27FC236}">
                <a16:creationId xmlns:a16="http://schemas.microsoft.com/office/drawing/2014/main" id="{D8E55F13-D3BB-486B-9747-0E0A6EAD772A}"/>
              </a:ext>
            </a:extLst>
          </p:cNvPr>
          <p:cNvSpPr>
            <a:spLocks noGrp="1"/>
          </p:cNvSpPr>
          <p:nvPr>
            <p:ph idx="1"/>
          </p:nvPr>
        </p:nvSpPr>
        <p:spPr/>
        <p:txBody>
          <a:bodyPr>
            <a:normAutofit/>
          </a:bodyPr>
          <a:lstStyle/>
          <a:p>
            <a:r>
              <a:rPr lang="en-US" dirty="0"/>
              <a:t>Whether settling or trying the case, the parties must first exchange preliminary disclosures. Petitioner serves within 60 days of filing the Petition; Respondent serves within 60 days of filing the Response.</a:t>
            </a:r>
          </a:p>
          <a:p>
            <a:r>
              <a:rPr lang="en-US" dirty="0"/>
              <a:t>Income &amp; Expense Declaration: 4-page form; income proof attached.</a:t>
            </a:r>
          </a:p>
          <a:p>
            <a:pPr lvl="1"/>
            <a:r>
              <a:rPr lang="en-US" dirty="0"/>
              <a:t>I give most recent pay stubs going three months back, or most recent Profit &amp; Loss Statement going back two quarters. Less is required; more is better. </a:t>
            </a:r>
          </a:p>
          <a:p>
            <a:r>
              <a:rPr lang="en-US" dirty="0"/>
              <a:t>Schedule of Assets and Debts: 4-page form, with supporting documentation attached, showing proof of character and value of assets and nature, character, and extent of debts.</a:t>
            </a:r>
          </a:p>
        </p:txBody>
      </p:sp>
    </p:spTree>
    <p:extLst>
      <p:ext uri="{BB962C8B-B14F-4D97-AF65-F5344CB8AC3E}">
        <p14:creationId xmlns:p14="http://schemas.microsoft.com/office/powerpoint/2010/main" val="1412634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EFF5B-CB6F-4C3C-B2DB-DACA8E1E4AD1}"/>
              </a:ext>
            </a:extLst>
          </p:cNvPr>
          <p:cNvSpPr>
            <a:spLocks noGrp="1"/>
          </p:cNvSpPr>
          <p:nvPr>
            <p:ph type="title"/>
          </p:nvPr>
        </p:nvSpPr>
        <p:spPr/>
        <p:txBody>
          <a:bodyPr/>
          <a:lstStyle/>
          <a:p>
            <a:r>
              <a:rPr lang="en-US" dirty="0"/>
              <a:t>Family law discovery</a:t>
            </a:r>
          </a:p>
        </p:txBody>
      </p:sp>
      <p:sp>
        <p:nvSpPr>
          <p:cNvPr id="3" name="Content Placeholder 2">
            <a:extLst>
              <a:ext uri="{FF2B5EF4-FFF2-40B4-BE49-F238E27FC236}">
                <a16:creationId xmlns:a16="http://schemas.microsoft.com/office/drawing/2014/main" id="{0C059CC0-14D5-4AB3-8FFD-41DE7102AD91}"/>
              </a:ext>
            </a:extLst>
          </p:cNvPr>
          <p:cNvSpPr>
            <a:spLocks noGrp="1"/>
          </p:cNvSpPr>
          <p:nvPr>
            <p:ph idx="1"/>
          </p:nvPr>
        </p:nvSpPr>
        <p:spPr/>
        <p:txBody>
          <a:bodyPr>
            <a:normAutofit fontScale="92500" lnSpcReduction="10000"/>
          </a:bodyPr>
          <a:lstStyle/>
          <a:p>
            <a:r>
              <a:rPr lang="en-US" dirty="0"/>
              <a:t>Family law discovery is often unnecessary.</a:t>
            </a:r>
          </a:p>
          <a:p>
            <a:r>
              <a:rPr lang="en-US" dirty="0"/>
              <a:t>Discovery needed when (non-exhaustive list):</a:t>
            </a:r>
          </a:p>
          <a:p>
            <a:pPr lvl="1"/>
            <a:r>
              <a:rPr lang="en-US" dirty="0"/>
              <a:t>One party had exclusive access to the parties’ assets and debts.</a:t>
            </a:r>
          </a:p>
          <a:p>
            <a:pPr lvl="1"/>
            <a:r>
              <a:rPr lang="en-US" dirty="0"/>
              <a:t>Either party needs to see where money went or the source of any transaction.</a:t>
            </a:r>
          </a:p>
          <a:p>
            <a:pPr lvl="1"/>
            <a:r>
              <a:rPr lang="en-US" dirty="0"/>
              <a:t>Either party is not earning at capacity—other party could compel answers about work search efforts and/or documents supporting claim that underperformance is justified.</a:t>
            </a:r>
          </a:p>
          <a:p>
            <a:pPr lvl="1"/>
            <a:r>
              <a:rPr lang="en-US" dirty="0"/>
              <a:t>Either party has questions about the other party’s separately filed tax return.</a:t>
            </a:r>
          </a:p>
          <a:p>
            <a:r>
              <a:rPr lang="en-US" dirty="0"/>
              <a:t>Always try to secure answers and documents informally; the parties’ reciprocal fiduciary duty means they should cooperate. Formal discovery is necessary only when the opposing party won’t meaningfully participate in a less formal process.</a:t>
            </a:r>
          </a:p>
        </p:txBody>
      </p:sp>
    </p:spTree>
    <p:extLst>
      <p:ext uri="{BB962C8B-B14F-4D97-AF65-F5344CB8AC3E}">
        <p14:creationId xmlns:p14="http://schemas.microsoft.com/office/powerpoint/2010/main" val="419910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5D927-A358-44EA-ABA3-6CC12A407ED3}"/>
              </a:ext>
            </a:extLst>
          </p:cNvPr>
          <p:cNvSpPr>
            <a:spLocks noGrp="1"/>
          </p:cNvSpPr>
          <p:nvPr>
            <p:ph type="title"/>
          </p:nvPr>
        </p:nvSpPr>
        <p:spPr/>
        <p:txBody>
          <a:bodyPr/>
          <a:lstStyle/>
          <a:p>
            <a:r>
              <a:rPr lang="en-US" dirty="0"/>
              <a:t>Forms of family law discovery</a:t>
            </a:r>
          </a:p>
        </p:txBody>
      </p:sp>
      <p:sp>
        <p:nvSpPr>
          <p:cNvPr id="3" name="Content Placeholder 2">
            <a:extLst>
              <a:ext uri="{FF2B5EF4-FFF2-40B4-BE49-F238E27FC236}">
                <a16:creationId xmlns:a16="http://schemas.microsoft.com/office/drawing/2014/main" id="{E2CEB44C-080B-4D13-92EB-53FA9E45FA2E}"/>
              </a:ext>
            </a:extLst>
          </p:cNvPr>
          <p:cNvSpPr>
            <a:spLocks noGrp="1"/>
          </p:cNvSpPr>
          <p:nvPr>
            <p:ph idx="1"/>
          </p:nvPr>
        </p:nvSpPr>
        <p:spPr/>
        <p:txBody>
          <a:bodyPr/>
          <a:lstStyle/>
          <a:p>
            <a:r>
              <a:rPr lang="en-US" dirty="0"/>
              <a:t>Request for Production of Documents—most common type; unlimited number permitted.</a:t>
            </a:r>
          </a:p>
          <a:p>
            <a:r>
              <a:rPr lang="en-US" dirty="0"/>
              <a:t>Special Interrogatories—limited to 35.</a:t>
            </a:r>
          </a:p>
          <a:p>
            <a:r>
              <a:rPr lang="en-US" dirty="0"/>
              <a:t>Form Interrogatories, tailored to family law (judicial council form FL-145; 21 questions).</a:t>
            </a:r>
          </a:p>
          <a:p>
            <a:r>
              <a:rPr lang="en-US" dirty="0"/>
              <a:t>Request for Admissions—good for double-checking that the other party fully disclosed all accounts of a certain type on their Schedule of Assets and Debts, when you suspect they have left something off. Example: “Please admit or deny that your Fidelity SEP IRA number ‘x’ and your 401(k) from employment with ‘y company’ are the exhaustive list of your retirement accounts.” Limited to 35.</a:t>
            </a:r>
          </a:p>
        </p:txBody>
      </p:sp>
    </p:spTree>
    <p:extLst>
      <p:ext uri="{BB962C8B-B14F-4D97-AF65-F5344CB8AC3E}">
        <p14:creationId xmlns:p14="http://schemas.microsoft.com/office/powerpoint/2010/main" val="3057066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CE2C5-A375-488C-AFEA-0041BD3484FB}"/>
              </a:ext>
            </a:extLst>
          </p:cNvPr>
          <p:cNvSpPr>
            <a:spLocks noGrp="1"/>
          </p:cNvSpPr>
          <p:nvPr>
            <p:ph type="title"/>
          </p:nvPr>
        </p:nvSpPr>
        <p:spPr/>
        <p:txBody>
          <a:bodyPr/>
          <a:lstStyle/>
          <a:p>
            <a:r>
              <a:rPr lang="en-US" dirty="0"/>
              <a:t>Motion to Compel</a:t>
            </a:r>
          </a:p>
        </p:txBody>
      </p:sp>
      <p:sp>
        <p:nvSpPr>
          <p:cNvPr id="3" name="Content Placeholder 2">
            <a:extLst>
              <a:ext uri="{FF2B5EF4-FFF2-40B4-BE49-F238E27FC236}">
                <a16:creationId xmlns:a16="http://schemas.microsoft.com/office/drawing/2014/main" id="{E3E1A2EC-6A00-4920-A264-27641EB3A58F}"/>
              </a:ext>
            </a:extLst>
          </p:cNvPr>
          <p:cNvSpPr>
            <a:spLocks noGrp="1"/>
          </p:cNvSpPr>
          <p:nvPr>
            <p:ph idx="1"/>
          </p:nvPr>
        </p:nvSpPr>
        <p:spPr/>
        <p:txBody>
          <a:bodyPr>
            <a:normAutofit/>
          </a:bodyPr>
          <a:lstStyle/>
          <a:p>
            <a:r>
              <a:rPr lang="en-US" dirty="0"/>
              <a:t>Due for filing and service within 45 days of receiving discovery responses.</a:t>
            </a:r>
          </a:p>
          <a:p>
            <a:r>
              <a:rPr lang="en-US" dirty="0"/>
              <a:t>Rare in family law. It’s bad when you have to force someone to give you information that their fiduciary duty requires them to give you.</a:t>
            </a:r>
          </a:p>
          <a:p>
            <a:r>
              <a:rPr lang="en-US" dirty="0"/>
              <a:t>As with civil cases, you must show meaningful efforts to meet and confer before filing a Motion to Compel. In family law, the duty to provide updates to all information given and documents produced is ongoing, so one party is entitled to updates upon request even after the discovery window has closed.</a:t>
            </a:r>
          </a:p>
          <a:p>
            <a:pPr lvl="1"/>
            <a:r>
              <a:rPr lang="en-US" dirty="0"/>
              <a:t>You can lose your right to file a Motion to Compel, but you are entitled to relevant information and documents at any time.</a:t>
            </a:r>
          </a:p>
        </p:txBody>
      </p:sp>
    </p:spTree>
    <p:extLst>
      <p:ext uri="{BB962C8B-B14F-4D97-AF65-F5344CB8AC3E}">
        <p14:creationId xmlns:p14="http://schemas.microsoft.com/office/powerpoint/2010/main" val="781687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14923-01F8-42D1-B480-3E34465455AB}"/>
              </a:ext>
            </a:extLst>
          </p:cNvPr>
          <p:cNvSpPr>
            <a:spLocks noGrp="1"/>
          </p:cNvSpPr>
          <p:nvPr>
            <p:ph type="title"/>
          </p:nvPr>
        </p:nvSpPr>
        <p:spPr/>
        <p:txBody>
          <a:bodyPr/>
          <a:lstStyle/>
          <a:p>
            <a:r>
              <a:rPr lang="en-US" dirty="0"/>
              <a:t>Permanent spousal support</a:t>
            </a:r>
          </a:p>
        </p:txBody>
      </p:sp>
      <p:sp>
        <p:nvSpPr>
          <p:cNvPr id="3" name="Content Placeholder 2">
            <a:extLst>
              <a:ext uri="{FF2B5EF4-FFF2-40B4-BE49-F238E27FC236}">
                <a16:creationId xmlns:a16="http://schemas.microsoft.com/office/drawing/2014/main" id="{35C57CF1-4478-4BC5-ABF4-BB1306402DE3}"/>
              </a:ext>
            </a:extLst>
          </p:cNvPr>
          <p:cNvSpPr>
            <a:spLocks noGrp="1"/>
          </p:cNvSpPr>
          <p:nvPr>
            <p:ph idx="1"/>
          </p:nvPr>
        </p:nvSpPr>
        <p:spPr/>
        <p:txBody>
          <a:bodyPr>
            <a:normAutofit lnSpcReduction="10000"/>
          </a:bodyPr>
          <a:lstStyle/>
          <a:p>
            <a:r>
              <a:rPr lang="en-US" dirty="0"/>
              <a:t>Family Code Section 4320: List of factors to consider in deciding on duration and amount of support. These include (non-exhaustive list):</a:t>
            </a:r>
          </a:p>
          <a:p>
            <a:endParaRPr lang="en-US" dirty="0"/>
          </a:p>
          <a:p>
            <a:pPr lvl="1"/>
            <a:r>
              <a:rPr lang="en-US" dirty="0"/>
              <a:t>Marketable skills of supported party;</a:t>
            </a:r>
          </a:p>
          <a:p>
            <a:pPr lvl="1"/>
            <a:r>
              <a:rPr lang="en-US" dirty="0"/>
              <a:t>Extent to which one party contributed to </a:t>
            </a:r>
            <a:r>
              <a:rPr lang="en-US" dirty="0" err="1"/>
              <a:t>othe</a:t>
            </a:r>
            <a:r>
              <a:rPr lang="en-US" dirty="0"/>
              <a:t> party’s education/career;</a:t>
            </a:r>
          </a:p>
          <a:p>
            <a:pPr lvl="1"/>
            <a:r>
              <a:rPr lang="en-US" dirty="0"/>
              <a:t>The needs of each party based on the marital standard of living;</a:t>
            </a:r>
          </a:p>
          <a:p>
            <a:pPr lvl="1"/>
            <a:r>
              <a:rPr lang="en-US" dirty="0"/>
              <a:t>Each party’s assets and debts;</a:t>
            </a:r>
          </a:p>
          <a:p>
            <a:pPr lvl="1"/>
            <a:r>
              <a:rPr lang="en-US" dirty="0"/>
              <a:t>Duration of the marriage;</a:t>
            </a:r>
          </a:p>
          <a:p>
            <a:pPr lvl="1"/>
            <a:r>
              <a:rPr lang="en-US" dirty="0"/>
              <a:t>Age and health of the parties; </a:t>
            </a:r>
          </a:p>
          <a:p>
            <a:pPr lvl="1"/>
            <a:r>
              <a:rPr lang="en-US" dirty="0"/>
              <a:t>Domestic violence and the attendant emotional distress; and</a:t>
            </a:r>
          </a:p>
          <a:p>
            <a:pPr lvl="1"/>
            <a:r>
              <a:rPr lang="en-US" dirty="0"/>
              <a:t>Balance of hardships to each party.</a:t>
            </a:r>
          </a:p>
        </p:txBody>
      </p:sp>
    </p:spTree>
    <p:extLst>
      <p:ext uri="{BB962C8B-B14F-4D97-AF65-F5344CB8AC3E}">
        <p14:creationId xmlns:p14="http://schemas.microsoft.com/office/powerpoint/2010/main" val="2929468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3F199-1E56-4BF3-BF3A-AF1E5CC39435}"/>
              </a:ext>
            </a:extLst>
          </p:cNvPr>
          <p:cNvSpPr>
            <a:spLocks noGrp="1"/>
          </p:cNvSpPr>
          <p:nvPr>
            <p:ph type="title"/>
          </p:nvPr>
        </p:nvSpPr>
        <p:spPr/>
        <p:txBody>
          <a:bodyPr/>
          <a:lstStyle/>
          <a:p>
            <a:r>
              <a:rPr lang="en-US" dirty="0"/>
              <a:t>Permanent spousal support considerations</a:t>
            </a:r>
          </a:p>
        </p:txBody>
      </p:sp>
      <p:sp>
        <p:nvSpPr>
          <p:cNvPr id="3" name="Content Placeholder 2">
            <a:extLst>
              <a:ext uri="{FF2B5EF4-FFF2-40B4-BE49-F238E27FC236}">
                <a16:creationId xmlns:a16="http://schemas.microsoft.com/office/drawing/2014/main" id="{9852BC1D-2492-4CFE-A3E2-CD4A07A4D8B5}"/>
              </a:ext>
            </a:extLst>
          </p:cNvPr>
          <p:cNvSpPr>
            <a:spLocks noGrp="1"/>
          </p:cNvSpPr>
          <p:nvPr>
            <p:ph idx="1"/>
          </p:nvPr>
        </p:nvSpPr>
        <p:spPr/>
        <p:txBody>
          <a:bodyPr/>
          <a:lstStyle/>
          <a:p>
            <a:r>
              <a:rPr lang="en-US" dirty="0"/>
              <a:t>Consider spousal support buyout, rather than monthly payments.</a:t>
            </a:r>
          </a:p>
          <a:p>
            <a:endParaRPr lang="en-US" dirty="0"/>
          </a:p>
          <a:p>
            <a:pPr lvl="1"/>
            <a:r>
              <a:rPr lang="en-US" dirty="0"/>
              <a:t>Risk for both: Supporting party’s income could increase after supported party accepts buyout; supported party could die </a:t>
            </a:r>
            <a:r>
              <a:rPr lang="en-US"/>
              <a:t>the next </a:t>
            </a:r>
            <a:r>
              <a:rPr lang="en-US" dirty="0"/>
              <a:t>day.</a:t>
            </a:r>
          </a:p>
          <a:p>
            <a:pPr lvl="1"/>
            <a:r>
              <a:rPr lang="en-US" dirty="0"/>
              <a:t>Supporting party: Lump sum buyout could be a risk; the supporting party </a:t>
            </a:r>
            <a:r>
              <a:rPr lang="en-US" b="1" i="1" dirty="0"/>
              <a:t>may</a:t>
            </a:r>
            <a:r>
              <a:rPr lang="en-US" dirty="0"/>
              <a:t> be able to discharge that debt in bankruptcy, cannot do the same with monthly support obligation.</a:t>
            </a:r>
          </a:p>
          <a:p>
            <a:pPr lvl="1"/>
            <a:r>
              <a:rPr lang="en-US" dirty="0"/>
              <a:t>Supported party: Consider insuring monthly permanent spousal support payments with life insurance policy sufficient to cover the balance upon supporting party’s death.</a:t>
            </a:r>
          </a:p>
          <a:p>
            <a:pPr marL="457200" lvl="1" indent="0">
              <a:buNone/>
            </a:pPr>
            <a:endParaRPr lang="en-US" dirty="0"/>
          </a:p>
        </p:txBody>
      </p:sp>
    </p:spTree>
    <p:extLst>
      <p:ext uri="{BB962C8B-B14F-4D97-AF65-F5344CB8AC3E}">
        <p14:creationId xmlns:p14="http://schemas.microsoft.com/office/powerpoint/2010/main" val="3997004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04C2A-AA9E-42DE-8A7E-FEE6220B25AF}"/>
              </a:ext>
            </a:extLst>
          </p:cNvPr>
          <p:cNvSpPr>
            <a:spLocks noGrp="1"/>
          </p:cNvSpPr>
          <p:nvPr>
            <p:ph type="title"/>
          </p:nvPr>
        </p:nvSpPr>
        <p:spPr/>
        <p:txBody>
          <a:bodyPr/>
          <a:lstStyle/>
          <a:p>
            <a:r>
              <a:rPr lang="en-US" i="1" dirty="0"/>
              <a:t>Watts</a:t>
            </a:r>
            <a:r>
              <a:rPr lang="en-US" dirty="0"/>
              <a:t> charges and </a:t>
            </a:r>
            <a:r>
              <a:rPr lang="en-US" i="1" dirty="0"/>
              <a:t>Epstein</a:t>
            </a:r>
            <a:r>
              <a:rPr lang="en-US" dirty="0"/>
              <a:t> credits</a:t>
            </a:r>
          </a:p>
        </p:txBody>
      </p:sp>
      <p:sp>
        <p:nvSpPr>
          <p:cNvPr id="3" name="Content Placeholder 2">
            <a:extLst>
              <a:ext uri="{FF2B5EF4-FFF2-40B4-BE49-F238E27FC236}">
                <a16:creationId xmlns:a16="http://schemas.microsoft.com/office/drawing/2014/main" id="{D5996A4B-9D19-4DB8-8F93-010B7BEAD776}"/>
              </a:ext>
            </a:extLst>
          </p:cNvPr>
          <p:cNvSpPr>
            <a:spLocks noGrp="1"/>
          </p:cNvSpPr>
          <p:nvPr>
            <p:ph idx="1"/>
          </p:nvPr>
        </p:nvSpPr>
        <p:spPr/>
        <p:txBody>
          <a:bodyPr>
            <a:normAutofit/>
          </a:bodyPr>
          <a:lstStyle/>
          <a:p>
            <a:r>
              <a:rPr lang="en-US" i="1" dirty="0"/>
              <a:t>Watts </a:t>
            </a:r>
            <a:r>
              <a:rPr lang="en-US" dirty="0"/>
              <a:t>charges: charges against a spouse’s share of community property made to reimburse the community, for the value at the party’s exclusive use of the property after separation. </a:t>
            </a:r>
            <a:r>
              <a:rPr lang="en-US" i="1" dirty="0"/>
              <a:t>Marriage of Watts</a:t>
            </a:r>
            <a:r>
              <a:rPr lang="en-US" dirty="0"/>
              <a:t>, 171 Cal.App.3d 366 (1985).</a:t>
            </a:r>
          </a:p>
          <a:p>
            <a:pPr lvl="1"/>
            <a:r>
              <a:rPr lang="en-US" dirty="0"/>
              <a:t>Example: One spouse stays in marital residence rent free during divorce. That spouse owes the other half of the fair rental value.</a:t>
            </a:r>
          </a:p>
          <a:p>
            <a:r>
              <a:rPr lang="en-US" dirty="0"/>
              <a:t> </a:t>
            </a:r>
            <a:r>
              <a:rPr lang="en-US" i="1" dirty="0"/>
              <a:t>Epstein</a:t>
            </a:r>
            <a:r>
              <a:rPr lang="en-US" dirty="0"/>
              <a:t> credits: reimbursement claims against the community property for the payment of a community debt with separate assets. </a:t>
            </a:r>
            <a:r>
              <a:rPr lang="en-US" i="1" dirty="0"/>
              <a:t>Marriage of Epstein</a:t>
            </a:r>
            <a:r>
              <a:rPr lang="en-US" dirty="0"/>
              <a:t>, 24 Cal.3d 81 (1979).</a:t>
            </a:r>
          </a:p>
          <a:p>
            <a:pPr lvl="1"/>
            <a:r>
              <a:rPr lang="en-US" dirty="0"/>
              <a:t>Example: One spouse uses their post-separation income to continue paying off a community credit card. That spouse is entitled to a credit from the other spouse for half the value of those payments.</a:t>
            </a:r>
          </a:p>
        </p:txBody>
      </p:sp>
    </p:spTree>
    <p:extLst>
      <p:ext uri="{BB962C8B-B14F-4D97-AF65-F5344CB8AC3E}">
        <p14:creationId xmlns:p14="http://schemas.microsoft.com/office/powerpoint/2010/main" val="1565710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A53D1-9A1B-4C23-9B79-775F0B48C7DE}"/>
              </a:ext>
            </a:extLst>
          </p:cNvPr>
          <p:cNvSpPr>
            <a:spLocks noGrp="1"/>
          </p:cNvSpPr>
          <p:nvPr>
            <p:ph type="title"/>
          </p:nvPr>
        </p:nvSpPr>
        <p:spPr/>
        <p:txBody>
          <a:bodyPr/>
          <a:lstStyle/>
          <a:p>
            <a:r>
              <a:rPr lang="en-US" dirty="0"/>
              <a:t>What Family Law Entails</a:t>
            </a:r>
          </a:p>
        </p:txBody>
      </p:sp>
      <p:sp>
        <p:nvSpPr>
          <p:cNvPr id="3" name="Content Placeholder 2">
            <a:extLst>
              <a:ext uri="{FF2B5EF4-FFF2-40B4-BE49-F238E27FC236}">
                <a16:creationId xmlns:a16="http://schemas.microsoft.com/office/drawing/2014/main" id="{BEF80C66-4A33-415C-A06F-E962ECDB2E58}"/>
              </a:ext>
            </a:extLst>
          </p:cNvPr>
          <p:cNvSpPr>
            <a:spLocks noGrp="1"/>
          </p:cNvSpPr>
          <p:nvPr>
            <p:ph idx="1"/>
          </p:nvPr>
        </p:nvSpPr>
        <p:spPr/>
        <p:txBody>
          <a:bodyPr>
            <a:normAutofit lnSpcReduction="10000"/>
          </a:bodyPr>
          <a:lstStyle/>
          <a:p>
            <a:r>
              <a:rPr lang="en-US" dirty="0"/>
              <a:t>Divorce (including child custody, child and spousal support, and division of assets and debts)</a:t>
            </a:r>
          </a:p>
          <a:p>
            <a:r>
              <a:rPr lang="en-US" dirty="0"/>
              <a:t>Child custody and child support for unmarried parents</a:t>
            </a:r>
          </a:p>
          <a:p>
            <a:r>
              <a:rPr lang="en-US" dirty="0"/>
              <a:t>Domestic violence restraining orders</a:t>
            </a:r>
          </a:p>
          <a:p>
            <a:r>
              <a:rPr lang="en-US" dirty="0"/>
              <a:t>Drafting and review of premarital agreements, post-marital agreements, and co-habitation agreements</a:t>
            </a:r>
          </a:p>
          <a:p>
            <a:r>
              <a:rPr lang="en-US" dirty="0"/>
              <a:t>Guardianship cases (though the probate court, not the family court, presides over these)</a:t>
            </a:r>
          </a:p>
          <a:p>
            <a:r>
              <a:rPr lang="en-US" dirty="0"/>
              <a:t>Parentage</a:t>
            </a:r>
          </a:p>
          <a:p>
            <a:r>
              <a:rPr lang="en-US" dirty="0"/>
              <a:t>Adoption</a:t>
            </a:r>
          </a:p>
          <a:p>
            <a:r>
              <a:rPr lang="en-US"/>
              <a:t>Surrogacy</a:t>
            </a:r>
            <a:endParaRPr lang="en-US" dirty="0"/>
          </a:p>
          <a:p>
            <a:endParaRPr lang="en-US" dirty="0"/>
          </a:p>
        </p:txBody>
      </p:sp>
    </p:spTree>
    <p:extLst>
      <p:ext uri="{BB962C8B-B14F-4D97-AF65-F5344CB8AC3E}">
        <p14:creationId xmlns:p14="http://schemas.microsoft.com/office/powerpoint/2010/main" val="4094599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18248-F40B-4171-B1FF-21B68ADEC43A}"/>
              </a:ext>
            </a:extLst>
          </p:cNvPr>
          <p:cNvSpPr>
            <a:spLocks noGrp="1"/>
          </p:cNvSpPr>
          <p:nvPr>
            <p:ph type="title"/>
          </p:nvPr>
        </p:nvSpPr>
        <p:spPr/>
        <p:txBody>
          <a:bodyPr/>
          <a:lstStyle/>
          <a:p>
            <a:r>
              <a:rPr lang="en-US" dirty="0"/>
              <a:t>Joinder of retirement accounts</a:t>
            </a:r>
          </a:p>
        </p:txBody>
      </p:sp>
      <p:sp>
        <p:nvSpPr>
          <p:cNvPr id="3" name="Content Placeholder 2">
            <a:extLst>
              <a:ext uri="{FF2B5EF4-FFF2-40B4-BE49-F238E27FC236}">
                <a16:creationId xmlns:a16="http://schemas.microsoft.com/office/drawing/2014/main" id="{BA2AEE96-9895-49F9-9F0C-29DBCDF37A07}"/>
              </a:ext>
            </a:extLst>
          </p:cNvPr>
          <p:cNvSpPr>
            <a:spLocks noGrp="1"/>
          </p:cNvSpPr>
          <p:nvPr>
            <p:ph idx="1"/>
          </p:nvPr>
        </p:nvSpPr>
        <p:spPr/>
        <p:txBody>
          <a:bodyPr>
            <a:normAutofit fontScale="77500" lnSpcReduction="20000"/>
          </a:bodyPr>
          <a:lstStyle/>
          <a:p>
            <a:r>
              <a:rPr lang="en-US" dirty="0"/>
              <a:t>Before settling or trying the case, the employee spouse for any retirement plan subject to joinder must join that plan into the case.</a:t>
            </a:r>
          </a:p>
          <a:p>
            <a:r>
              <a:rPr lang="en-US" dirty="0"/>
              <a:t>When you join a plan, the plan files a Response and any objection to joinder. Judicial council form FL-318-INFO is an information sheet describing which retirement accounts do and do not warrant joinder. Those requiring joinder (non-exhaustive list):</a:t>
            </a:r>
          </a:p>
          <a:p>
            <a:pPr lvl="1"/>
            <a:r>
              <a:rPr lang="en-US" sz="2000" dirty="0"/>
              <a:t>CalPERS and </a:t>
            </a:r>
            <a:r>
              <a:rPr lang="en-US" sz="2000" dirty="0" err="1"/>
              <a:t>CalSTRS</a:t>
            </a:r>
            <a:r>
              <a:rPr lang="en-US" sz="2000" dirty="0"/>
              <a:t> plans</a:t>
            </a:r>
          </a:p>
          <a:p>
            <a:pPr lvl="1"/>
            <a:r>
              <a:rPr lang="en-US" sz="2000" dirty="0"/>
              <a:t>401(k)</a:t>
            </a:r>
          </a:p>
          <a:p>
            <a:r>
              <a:rPr lang="en-US" dirty="0"/>
              <a:t>Joinder not required for (non-exhaustive list):</a:t>
            </a:r>
          </a:p>
          <a:p>
            <a:pPr lvl="1"/>
            <a:r>
              <a:rPr lang="en-US" sz="2000" dirty="0"/>
              <a:t>IRAs </a:t>
            </a:r>
          </a:p>
          <a:p>
            <a:pPr lvl="1"/>
            <a:r>
              <a:rPr lang="en-US" sz="2000" dirty="0"/>
              <a:t>Funded plans, qualified or unqualified, covering employees working for private-industry employer</a:t>
            </a:r>
          </a:p>
          <a:p>
            <a:pPr lvl="1"/>
            <a:r>
              <a:rPr lang="en-US" sz="2000" dirty="0"/>
              <a:t>Unfunded, nonqualified plan covering employees working for private-industry or tax-exempt employer (other than excess benefit plans)</a:t>
            </a:r>
          </a:p>
          <a:p>
            <a:pPr lvl="1"/>
            <a:r>
              <a:rPr lang="en-US" sz="2000" dirty="0"/>
              <a:t>Federal government plan</a:t>
            </a:r>
          </a:p>
          <a:p>
            <a:pPr lvl="1"/>
            <a:endParaRPr lang="en-US" dirty="0"/>
          </a:p>
        </p:txBody>
      </p:sp>
    </p:spTree>
    <p:extLst>
      <p:ext uri="{BB962C8B-B14F-4D97-AF65-F5344CB8AC3E}">
        <p14:creationId xmlns:p14="http://schemas.microsoft.com/office/powerpoint/2010/main" val="808093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71DC3-83DA-4FA8-906F-1DA65A2D171A}"/>
              </a:ext>
            </a:extLst>
          </p:cNvPr>
          <p:cNvSpPr>
            <a:spLocks noGrp="1"/>
          </p:cNvSpPr>
          <p:nvPr>
            <p:ph type="title"/>
          </p:nvPr>
        </p:nvSpPr>
        <p:spPr/>
        <p:txBody>
          <a:bodyPr/>
          <a:lstStyle/>
          <a:p>
            <a:r>
              <a:rPr lang="en-US" dirty="0"/>
              <a:t>Permanent physical and legal custody</a:t>
            </a:r>
          </a:p>
        </p:txBody>
      </p:sp>
      <p:sp>
        <p:nvSpPr>
          <p:cNvPr id="3" name="Content Placeholder 2">
            <a:extLst>
              <a:ext uri="{FF2B5EF4-FFF2-40B4-BE49-F238E27FC236}">
                <a16:creationId xmlns:a16="http://schemas.microsoft.com/office/drawing/2014/main" id="{8C2304D4-E081-4195-8D7E-5A91D1B20BE2}"/>
              </a:ext>
            </a:extLst>
          </p:cNvPr>
          <p:cNvSpPr>
            <a:spLocks noGrp="1"/>
          </p:cNvSpPr>
          <p:nvPr>
            <p:ph idx="1"/>
          </p:nvPr>
        </p:nvSpPr>
        <p:spPr>
          <a:xfrm>
            <a:off x="1114198" y="2052918"/>
            <a:ext cx="8946541" cy="4195481"/>
          </a:xfrm>
        </p:spPr>
        <p:txBody>
          <a:bodyPr/>
          <a:lstStyle/>
          <a:p>
            <a:r>
              <a:rPr lang="en-US" dirty="0"/>
              <a:t>Same analysis as with temporary physical and legal custody: best interest of the child.</a:t>
            </a:r>
          </a:p>
          <a:p>
            <a:endParaRPr lang="en-US" dirty="0"/>
          </a:p>
          <a:p>
            <a:r>
              <a:rPr lang="en-US" dirty="0"/>
              <a:t>Once the Court or the parties make permanent designations, either party can later seek to modify the orders by showing a change of circumstances, and that the best interest of the child would be served by the orders requested at that later date.</a:t>
            </a:r>
          </a:p>
        </p:txBody>
      </p:sp>
    </p:spTree>
    <p:extLst>
      <p:ext uri="{BB962C8B-B14F-4D97-AF65-F5344CB8AC3E}">
        <p14:creationId xmlns:p14="http://schemas.microsoft.com/office/powerpoint/2010/main" val="26619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11A59-C952-4BB3-83B1-90C1C912ED87}"/>
              </a:ext>
            </a:extLst>
          </p:cNvPr>
          <p:cNvSpPr>
            <a:spLocks noGrp="1"/>
          </p:cNvSpPr>
          <p:nvPr>
            <p:ph type="title"/>
          </p:nvPr>
        </p:nvSpPr>
        <p:spPr/>
        <p:txBody>
          <a:bodyPr/>
          <a:lstStyle/>
          <a:p>
            <a:r>
              <a:rPr lang="en-US" dirty="0"/>
              <a:t>Final disclosures</a:t>
            </a:r>
          </a:p>
        </p:txBody>
      </p:sp>
      <p:sp>
        <p:nvSpPr>
          <p:cNvPr id="3" name="Content Placeholder 2">
            <a:extLst>
              <a:ext uri="{FF2B5EF4-FFF2-40B4-BE49-F238E27FC236}">
                <a16:creationId xmlns:a16="http://schemas.microsoft.com/office/drawing/2014/main" id="{21548157-D3AC-470F-B757-76C04256DA6D}"/>
              </a:ext>
            </a:extLst>
          </p:cNvPr>
          <p:cNvSpPr>
            <a:spLocks noGrp="1"/>
          </p:cNvSpPr>
          <p:nvPr>
            <p:ph idx="1"/>
          </p:nvPr>
        </p:nvSpPr>
        <p:spPr/>
        <p:txBody>
          <a:bodyPr>
            <a:normAutofit/>
          </a:bodyPr>
          <a:lstStyle/>
          <a:p>
            <a:r>
              <a:rPr lang="en-US" dirty="0"/>
              <a:t>Final disclosures are the same as preliminary disclosures: an Income and Expense Declaration and a Schedule of Assets and Debts.</a:t>
            </a:r>
          </a:p>
          <a:p>
            <a:r>
              <a:rPr lang="en-US" dirty="0"/>
              <a:t>The parties can agree to mutually waive final disclosures, and most do. Reasons to waive final disclosures: </a:t>
            </a:r>
          </a:p>
          <a:p>
            <a:pPr lvl="1"/>
            <a:r>
              <a:rPr lang="en-US" dirty="0"/>
              <a:t>Preliminary disclosures were close in time to settlement prep, such that the information is likely to be repetitive or materially similar.</a:t>
            </a:r>
          </a:p>
          <a:p>
            <a:pPr lvl="1"/>
            <a:r>
              <a:rPr lang="en-US" dirty="0"/>
              <a:t>The parties’ finances are simple, and/or neither is terribly concerned that the other is hiding money.</a:t>
            </a:r>
          </a:p>
          <a:p>
            <a:pPr lvl="1"/>
            <a:r>
              <a:rPr lang="en-US" dirty="0"/>
              <a:t>The parties already divided their assets and debts during the proceedings, and neither child support nor spousal support is at issue.</a:t>
            </a:r>
          </a:p>
          <a:p>
            <a:r>
              <a:rPr lang="en-US" dirty="0"/>
              <a:t>Reasons to insist on final disclosures: Opposite of the above is true.</a:t>
            </a:r>
          </a:p>
        </p:txBody>
      </p:sp>
    </p:spTree>
    <p:extLst>
      <p:ext uri="{BB962C8B-B14F-4D97-AF65-F5344CB8AC3E}">
        <p14:creationId xmlns:p14="http://schemas.microsoft.com/office/powerpoint/2010/main" val="151790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6B04D-167E-4E8B-AD39-91DBF2F9264E}"/>
              </a:ext>
            </a:extLst>
          </p:cNvPr>
          <p:cNvSpPr>
            <a:spLocks noGrp="1"/>
          </p:cNvSpPr>
          <p:nvPr>
            <p:ph type="title"/>
          </p:nvPr>
        </p:nvSpPr>
        <p:spPr/>
        <p:txBody>
          <a:bodyPr/>
          <a:lstStyle/>
          <a:p>
            <a:r>
              <a:rPr lang="en-US" dirty="0"/>
              <a:t>Global settlement</a:t>
            </a:r>
          </a:p>
        </p:txBody>
      </p:sp>
      <p:sp>
        <p:nvSpPr>
          <p:cNvPr id="3" name="Content Placeholder 2">
            <a:extLst>
              <a:ext uri="{FF2B5EF4-FFF2-40B4-BE49-F238E27FC236}">
                <a16:creationId xmlns:a16="http://schemas.microsoft.com/office/drawing/2014/main" id="{08344C18-E856-4024-8221-0197BD1C4E42}"/>
              </a:ext>
            </a:extLst>
          </p:cNvPr>
          <p:cNvSpPr>
            <a:spLocks noGrp="1"/>
          </p:cNvSpPr>
          <p:nvPr>
            <p:ph idx="1"/>
          </p:nvPr>
        </p:nvSpPr>
        <p:spPr/>
        <p:txBody>
          <a:bodyPr>
            <a:normAutofit lnSpcReduction="10000"/>
          </a:bodyPr>
          <a:lstStyle/>
          <a:p>
            <a:r>
              <a:rPr lang="en-US" dirty="0"/>
              <a:t>San Francisco’s process: </a:t>
            </a:r>
          </a:p>
          <a:p>
            <a:pPr lvl="1"/>
            <a:r>
              <a:rPr lang="en-US" dirty="0"/>
              <a:t>Mandatory Settlement Conference: two seasoned family law attorneys volunteer to help settle financial issues (not co-parenting issues).</a:t>
            </a:r>
          </a:p>
          <a:p>
            <a:pPr lvl="2"/>
            <a:endParaRPr lang="en-US" dirty="0"/>
          </a:p>
          <a:p>
            <a:pPr lvl="2"/>
            <a:r>
              <a:rPr lang="en-US" dirty="0"/>
              <a:t>If successful, the parties read their settlement onto the record before a judge.</a:t>
            </a:r>
          </a:p>
          <a:p>
            <a:pPr lvl="2"/>
            <a:r>
              <a:rPr lang="en-US" dirty="0"/>
              <a:t>If not successful, the parties move to a Judicial Settlement Conference.</a:t>
            </a:r>
          </a:p>
          <a:p>
            <a:pPr lvl="1"/>
            <a:endParaRPr lang="en-US" dirty="0"/>
          </a:p>
          <a:p>
            <a:pPr lvl="1"/>
            <a:r>
              <a:rPr lang="en-US" dirty="0"/>
              <a:t>Judicial Settlement Conference (“JSC”): the parties meet with a San Francisco family law judge—not the judge presiding over their department, unless they jointly request that judge. </a:t>
            </a:r>
          </a:p>
          <a:p>
            <a:pPr lvl="1"/>
            <a:endParaRPr lang="en-US" dirty="0"/>
          </a:p>
          <a:p>
            <a:pPr lvl="1"/>
            <a:r>
              <a:rPr lang="en-US" dirty="0"/>
              <a:t>If the parties do not settle at the JSC, the case goes to trial.</a:t>
            </a:r>
          </a:p>
          <a:p>
            <a:pPr lvl="2"/>
            <a:endParaRPr lang="en-US" dirty="0"/>
          </a:p>
          <a:p>
            <a:pPr lvl="1"/>
            <a:endParaRPr lang="en-US" dirty="0"/>
          </a:p>
          <a:p>
            <a:endParaRPr lang="en-US" dirty="0"/>
          </a:p>
        </p:txBody>
      </p:sp>
    </p:spTree>
    <p:extLst>
      <p:ext uri="{BB962C8B-B14F-4D97-AF65-F5344CB8AC3E}">
        <p14:creationId xmlns:p14="http://schemas.microsoft.com/office/powerpoint/2010/main" val="944913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200D8-BF51-40F8-88D1-FFC2A3A4DEC6}"/>
              </a:ext>
            </a:extLst>
          </p:cNvPr>
          <p:cNvSpPr>
            <a:spLocks noGrp="1"/>
          </p:cNvSpPr>
          <p:nvPr>
            <p:ph type="title"/>
          </p:nvPr>
        </p:nvSpPr>
        <p:spPr/>
        <p:txBody>
          <a:bodyPr/>
          <a:lstStyle/>
          <a:p>
            <a:r>
              <a:rPr lang="en-US" dirty="0"/>
              <a:t>Trial</a:t>
            </a:r>
          </a:p>
        </p:txBody>
      </p:sp>
      <p:sp>
        <p:nvSpPr>
          <p:cNvPr id="3" name="Content Placeholder 2">
            <a:extLst>
              <a:ext uri="{FF2B5EF4-FFF2-40B4-BE49-F238E27FC236}">
                <a16:creationId xmlns:a16="http://schemas.microsoft.com/office/drawing/2014/main" id="{01FB74BA-B68A-4C79-A80D-50698C2C6112}"/>
              </a:ext>
            </a:extLst>
          </p:cNvPr>
          <p:cNvSpPr>
            <a:spLocks noGrp="1"/>
          </p:cNvSpPr>
          <p:nvPr>
            <p:ph idx="1"/>
          </p:nvPr>
        </p:nvSpPr>
        <p:spPr/>
        <p:txBody>
          <a:bodyPr>
            <a:normAutofit/>
          </a:bodyPr>
          <a:lstStyle/>
          <a:p>
            <a:r>
              <a:rPr lang="en-US" dirty="0"/>
              <a:t>Evidentiary proceedings longer than twenty minutes go to trial. </a:t>
            </a:r>
          </a:p>
          <a:p>
            <a:pPr lvl="1"/>
            <a:r>
              <a:rPr lang="en-US" dirty="0"/>
              <a:t>A trial in the midst of marital dissolution proceedings, focusing on one or some but not all issues, is a long-cause hearing, often called “trial.”</a:t>
            </a:r>
          </a:p>
          <a:p>
            <a:pPr lvl="1"/>
            <a:r>
              <a:rPr lang="en-US" dirty="0"/>
              <a:t>A trial seeking to resolve all issues in the case is also called a trial.</a:t>
            </a:r>
          </a:p>
          <a:p>
            <a:r>
              <a:rPr lang="en-US" dirty="0"/>
              <a:t>No juries; the judge is the only fact-finder.</a:t>
            </a:r>
          </a:p>
          <a:p>
            <a:r>
              <a:rPr lang="en-US" dirty="0"/>
              <a:t>Judges sometimes issue rulings on the bench and other times take matters under submission, issuing a written ruling later.</a:t>
            </a:r>
          </a:p>
          <a:p>
            <a:r>
              <a:rPr lang="en-US" dirty="0"/>
              <a:t>Unless parties waive them or the Court asks parties not to present them, counsel for both sides provide opening and closing arguments. Closing arguments are sometimes written.</a:t>
            </a:r>
          </a:p>
        </p:txBody>
      </p:sp>
    </p:spTree>
    <p:extLst>
      <p:ext uri="{BB962C8B-B14F-4D97-AF65-F5344CB8AC3E}">
        <p14:creationId xmlns:p14="http://schemas.microsoft.com/office/powerpoint/2010/main" val="34211010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A0B6D-AA0F-43E7-8698-B0EA52E42BB9}"/>
              </a:ext>
            </a:extLst>
          </p:cNvPr>
          <p:cNvSpPr>
            <a:spLocks noGrp="1"/>
          </p:cNvSpPr>
          <p:nvPr>
            <p:ph type="title"/>
          </p:nvPr>
        </p:nvSpPr>
        <p:spPr/>
        <p:txBody>
          <a:bodyPr/>
          <a:lstStyle/>
          <a:p>
            <a:r>
              <a:rPr lang="en-US" dirty="0"/>
              <a:t>Premarital agreements, Part 1 of 2</a:t>
            </a:r>
          </a:p>
        </p:txBody>
      </p:sp>
      <p:sp>
        <p:nvSpPr>
          <p:cNvPr id="3" name="Content Placeholder 2">
            <a:extLst>
              <a:ext uri="{FF2B5EF4-FFF2-40B4-BE49-F238E27FC236}">
                <a16:creationId xmlns:a16="http://schemas.microsoft.com/office/drawing/2014/main" id="{B1275B23-5C8E-4BC1-98B7-DBD35EFB8B81}"/>
              </a:ext>
            </a:extLst>
          </p:cNvPr>
          <p:cNvSpPr>
            <a:spLocks noGrp="1"/>
          </p:cNvSpPr>
          <p:nvPr>
            <p:ph idx="1"/>
          </p:nvPr>
        </p:nvSpPr>
        <p:spPr/>
        <p:txBody>
          <a:bodyPr>
            <a:normAutofit/>
          </a:bodyPr>
          <a:lstStyle/>
          <a:p>
            <a:r>
              <a:rPr lang="en-US" dirty="0"/>
              <a:t>Family Code Section 1615(a): A premarital agreement is not enforceable if the party against whom enforcement is sought proves either of the following:</a:t>
            </a:r>
          </a:p>
          <a:p>
            <a:pPr lvl="1"/>
            <a:r>
              <a:rPr lang="en-US" dirty="0"/>
              <a:t>(1): Party did not execute the agreement voluntarily.</a:t>
            </a:r>
          </a:p>
          <a:p>
            <a:pPr lvl="1"/>
            <a:r>
              <a:rPr lang="en-US" dirty="0"/>
              <a:t>(2): The agreement was unconscionable when it was executed and, before execution of the agreement, all of the following applied to party:</a:t>
            </a:r>
          </a:p>
          <a:p>
            <a:pPr lvl="2"/>
            <a:r>
              <a:rPr lang="en-US" dirty="0"/>
              <a:t>(A): Party did not receive fair, reasonable, full disclosure of property or obligations of other party.</a:t>
            </a:r>
          </a:p>
          <a:p>
            <a:pPr lvl="2"/>
            <a:r>
              <a:rPr lang="en-US" dirty="0"/>
              <a:t>(B): Party did not voluntarily and expressly waive, in writing, right to disclosure of property or obligations beyond disclosure provided. </a:t>
            </a:r>
          </a:p>
          <a:p>
            <a:pPr lvl="2"/>
            <a:r>
              <a:rPr lang="en-US" dirty="0"/>
              <a:t>(C): Party did not have, or reasonably could not have had, adequate knowledge of the property or financial obligations of the other party.</a:t>
            </a:r>
          </a:p>
          <a:p>
            <a:pPr marL="914400" lvl="2" indent="0">
              <a:buNone/>
            </a:pPr>
            <a:endParaRPr lang="en-US" dirty="0"/>
          </a:p>
        </p:txBody>
      </p:sp>
    </p:spTree>
    <p:extLst>
      <p:ext uri="{BB962C8B-B14F-4D97-AF65-F5344CB8AC3E}">
        <p14:creationId xmlns:p14="http://schemas.microsoft.com/office/powerpoint/2010/main" val="19329387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5A899-F4B8-4DE3-8BCD-92BE20F263CA}"/>
              </a:ext>
            </a:extLst>
          </p:cNvPr>
          <p:cNvSpPr>
            <a:spLocks noGrp="1"/>
          </p:cNvSpPr>
          <p:nvPr>
            <p:ph type="title"/>
          </p:nvPr>
        </p:nvSpPr>
        <p:spPr/>
        <p:txBody>
          <a:bodyPr/>
          <a:lstStyle/>
          <a:p>
            <a:r>
              <a:rPr lang="en-US" dirty="0"/>
              <a:t>Premarital agreements, Part 2 of 2</a:t>
            </a:r>
          </a:p>
        </p:txBody>
      </p:sp>
      <p:sp>
        <p:nvSpPr>
          <p:cNvPr id="3" name="Content Placeholder 2">
            <a:extLst>
              <a:ext uri="{FF2B5EF4-FFF2-40B4-BE49-F238E27FC236}">
                <a16:creationId xmlns:a16="http://schemas.microsoft.com/office/drawing/2014/main" id="{A5843649-3E7E-4D5B-B071-BA3FAAC4ADA3}"/>
              </a:ext>
            </a:extLst>
          </p:cNvPr>
          <p:cNvSpPr>
            <a:spLocks noGrp="1"/>
          </p:cNvSpPr>
          <p:nvPr>
            <p:ph idx="1"/>
          </p:nvPr>
        </p:nvSpPr>
        <p:spPr/>
        <p:txBody>
          <a:bodyPr>
            <a:normAutofit fontScale="85000" lnSpcReduction="10000"/>
          </a:bodyPr>
          <a:lstStyle/>
          <a:p>
            <a:r>
              <a:rPr lang="en-US" dirty="0"/>
              <a:t>Family Code Section 1615(b): Court shall decide unconscionability of a premarital agreement.</a:t>
            </a:r>
          </a:p>
          <a:p>
            <a:r>
              <a:rPr lang="en-US" dirty="0"/>
              <a:t>Family Code Section 1615(c): Premarital agreement not executed voluntarily unless the court finds in writing or on the record all of the following:</a:t>
            </a:r>
          </a:p>
          <a:p>
            <a:pPr lvl="1"/>
            <a:r>
              <a:rPr lang="en-US" dirty="0"/>
              <a:t>(1): The party against whom enforcement is sought was represented by independent legal counsel or expressly waived that right.</a:t>
            </a:r>
          </a:p>
          <a:p>
            <a:pPr lvl="1"/>
            <a:r>
              <a:rPr lang="en-US" dirty="0"/>
              <a:t>(2): The party against whom enforcement is sought had at least seven calendar days between presentation of final agreement and signature.</a:t>
            </a:r>
          </a:p>
          <a:p>
            <a:pPr lvl="1"/>
            <a:r>
              <a:rPr lang="en-US" dirty="0"/>
              <a:t>(3): The party against whom enforcement is sought, if unrepresented, was informed of terms and basic effect of agreement, and was proficient in the language in which the explanation of the party’s rights was conducted and in which agreement was written.</a:t>
            </a:r>
          </a:p>
          <a:p>
            <a:pPr lvl="1"/>
            <a:r>
              <a:rPr lang="en-US" dirty="0"/>
              <a:t>(4): The agreement was not executed under duress, fraud, or undue influence, and the parties did not lack capacity to enter into the agreement.</a:t>
            </a:r>
          </a:p>
          <a:p>
            <a:pPr lvl="1"/>
            <a:r>
              <a:rPr lang="en-US" dirty="0"/>
              <a:t>(5): Any other factors the court deems relevant.</a:t>
            </a:r>
          </a:p>
          <a:p>
            <a:pPr lvl="1"/>
            <a:endParaRPr lang="en-US" dirty="0"/>
          </a:p>
        </p:txBody>
      </p:sp>
    </p:spTree>
    <p:extLst>
      <p:ext uri="{BB962C8B-B14F-4D97-AF65-F5344CB8AC3E}">
        <p14:creationId xmlns:p14="http://schemas.microsoft.com/office/powerpoint/2010/main" val="15155075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3E090-EDC9-4AE3-A574-DFA53277DABA}"/>
              </a:ext>
            </a:extLst>
          </p:cNvPr>
          <p:cNvSpPr>
            <a:spLocks noGrp="1"/>
          </p:cNvSpPr>
          <p:nvPr>
            <p:ph type="title"/>
          </p:nvPr>
        </p:nvSpPr>
        <p:spPr/>
        <p:txBody>
          <a:bodyPr/>
          <a:lstStyle/>
          <a:p>
            <a:r>
              <a:rPr lang="en-US" dirty="0"/>
              <a:t>Barry Bonds: A Premarital Agreement origin story</a:t>
            </a:r>
          </a:p>
        </p:txBody>
      </p:sp>
      <p:sp>
        <p:nvSpPr>
          <p:cNvPr id="3" name="Content Placeholder 2">
            <a:extLst>
              <a:ext uri="{FF2B5EF4-FFF2-40B4-BE49-F238E27FC236}">
                <a16:creationId xmlns:a16="http://schemas.microsoft.com/office/drawing/2014/main" id="{2A8C12C9-CB96-433F-9DA6-E7BAEFF50B88}"/>
              </a:ext>
            </a:extLst>
          </p:cNvPr>
          <p:cNvSpPr>
            <a:spLocks noGrp="1"/>
          </p:cNvSpPr>
          <p:nvPr>
            <p:ph idx="1"/>
          </p:nvPr>
        </p:nvSpPr>
        <p:spPr/>
        <p:txBody>
          <a:bodyPr>
            <a:normAutofit fontScale="92500" lnSpcReduction="20000"/>
          </a:bodyPr>
          <a:lstStyle/>
          <a:p>
            <a:r>
              <a:rPr lang="en-US" dirty="0"/>
              <a:t>Barry Bonds met Susann </a:t>
            </a:r>
            <a:r>
              <a:rPr lang="en-US" dirty="0" err="1"/>
              <a:t>Margreth</a:t>
            </a:r>
            <a:r>
              <a:rPr lang="en-US" dirty="0"/>
              <a:t> Branco (“Sun”) in Montreal in August 1987, while he was visiting from Arizona, where he lived. After Bonds returned home, the two had a five-month, long-distance relationship, before eloping in Las Vegas in February 1988. They were both 23 years old when they married.</a:t>
            </a:r>
          </a:p>
          <a:p>
            <a:r>
              <a:rPr lang="en-US" dirty="0"/>
              <a:t>Bonds and Branco signed their Premarital Agreement the night before their wedding. Branco—a waitress and bartender, whose native language was Swedish, and who had emigrated from Sweden two years prior—did not have a lawyer. Bonds had two attorneys. She saw the agreement, by which she waived her right to “a share of his present and future earnings,” on the day of signing.</a:t>
            </a:r>
          </a:p>
          <a:p>
            <a:r>
              <a:rPr lang="en-US" dirty="0"/>
              <a:t>They flew to Vegas immediately after signing. Bonds filed for divorce in 1994 in California, where they were living at the time. Bonds prevailed on Premarital Agreement enforcement, but within the year, California law on premarital agreements changed to what they are now.</a:t>
            </a:r>
          </a:p>
        </p:txBody>
      </p:sp>
    </p:spTree>
    <p:extLst>
      <p:ext uri="{BB962C8B-B14F-4D97-AF65-F5344CB8AC3E}">
        <p14:creationId xmlns:p14="http://schemas.microsoft.com/office/powerpoint/2010/main" val="10655570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2BC58-71B2-4C07-B8B7-8835899AFC68}"/>
              </a:ext>
            </a:extLst>
          </p:cNvPr>
          <p:cNvSpPr>
            <a:spLocks noGrp="1"/>
          </p:cNvSpPr>
          <p:nvPr>
            <p:ph type="title"/>
          </p:nvPr>
        </p:nvSpPr>
        <p:spPr/>
        <p:txBody>
          <a:bodyPr/>
          <a:lstStyle/>
          <a:p>
            <a:r>
              <a:rPr lang="en-US" dirty="0"/>
              <a:t>Post-marital agreements</a:t>
            </a:r>
          </a:p>
        </p:txBody>
      </p:sp>
      <p:sp>
        <p:nvSpPr>
          <p:cNvPr id="3" name="Content Placeholder 2">
            <a:extLst>
              <a:ext uri="{FF2B5EF4-FFF2-40B4-BE49-F238E27FC236}">
                <a16:creationId xmlns:a16="http://schemas.microsoft.com/office/drawing/2014/main" id="{4A69C3A4-B83A-4E7C-80B5-235F9A8BA8BE}"/>
              </a:ext>
            </a:extLst>
          </p:cNvPr>
          <p:cNvSpPr>
            <a:spLocks noGrp="1"/>
          </p:cNvSpPr>
          <p:nvPr>
            <p:ph idx="1"/>
          </p:nvPr>
        </p:nvSpPr>
        <p:spPr/>
        <p:txBody>
          <a:bodyPr/>
          <a:lstStyle/>
          <a:p>
            <a:r>
              <a:rPr lang="en-US" dirty="0"/>
              <a:t>Similar to premarital agreements, but riskier because post-marital agreements are inherently suspect.</a:t>
            </a:r>
          </a:p>
          <a:p>
            <a:pPr marL="0" indent="0">
              <a:buNone/>
            </a:pPr>
            <a:endParaRPr lang="en-US" dirty="0"/>
          </a:p>
          <a:p>
            <a:pPr lvl="1"/>
            <a:r>
              <a:rPr lang="en-US" dirty="0"/>
              <a:t>Did one party sign under duress after something went wrong in the marriage? </a:t>
            </a:r>
          </a:p>
          <a:p>
            <a:pPr lvl="1"/>
            <a:endParaRPr lang="en-US" dirty="0"/>
          </a:p>
          <a:p>
            <a:pPr lvl="1"/>
            <a:r>
              <a:rPr lang="en-US" dirty="0"/>
              <a:t>Does the post-marital agreement incentivize the party who requested it to give up too easily on marital counseling or other marriage redemption efforts? </a:t>
            </a:r>
          </a:p>
        </p:txBody>
      </p:sp>
    </p:spTree>
    <p:extLst>
      <p:ext uri="{BB962C8B-B14F-4D97-AF65-F5344CB8AC3E}">
        <p14:creationId xmlns:p14="http://schemas.microsoft.com/office/powerpoint/2010/main" val="17867891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53377-4611-469A-9C2B-33B666B885C4}"/>
              </a:ext>
            </a:extLst>
          </p:cNvPr>
          <p:cNvSpPr>
            <a:spLocks noGrp="1"/>
          </p:cNvSpPr>
          <p:nvPr>
            <p:ph type="title"/>
          </p:nvPr>
        </p:nvSpPr>
        <p:spPr/>
        <p:txBody>
          <a:bodyPr/>
          <a:lstStyle/>
          <a:p>
            <a:pPr lvl="3"/>
            <a:r>
              <a:rPr lang="en-US" sz="4200" i="1" dirty="0">
                <a:latin typeface="+mj-lt"/>
              </a:rPr>
              <a:t>Haines </a:t>
            </a:r>
            <a:r>
              <a:rPr lang="en-US" sz="4200" dirty="0">
                <a:latin typeface="+mj-lt"/>
              </a:rPr>
              <a:t>and</a:t>
            </a:r>
            <a:r>
              <a:rPr lang="en-US" sz="4200" i="1" dirty="0">
                <a:latin typeface="+mj-lt"/>
              </a:rPr>
              <a:t> Delaney</a:t>
            </a:r>
          </a:p>
        </p:txBody>
      </p:sp>
      <p:sp>
        <p:nvSpPr>
          <p:cNvPr id="3" name="Content Placeholder 2">
            <a:extLst>
              <a:ext uri="{FF2B5EF4-FFF2-40B4-BE49-F238E27FC236}">
                <a16:creationId xmlns:a16="http://schemas.microsoft.com/office/drawing/2014/main" id="{70A763CF-7785-4493-A6A7-A1B8229E3B63}"/>
              </a:ext>
            </a:extLst>
          </p:cNvPr>
          <p:cNvSpPr>
            <a:spLocks noGrp="1"/>
          </p:cNvSpPr>
          <p:nvPr>
            <p:ph idx="1"/>
          </p:nvPr>
        </p:nvSpPr>
        <p:spPr/>
        <p:txBody>
          <a:bodyPr/>
          <a:lstStyle/>
          <a:p>
            <a:r>
              <a:rPr lang="en-US" dirty="0"/>
              <a:t>California Family Code Section 721, an interspousal transaction that advantages one spouse over the other gives rise to a presumption of undue influence, due to the confidential relations between spouses. </a:t>
            </a:r>
            <a:r>
              <a:rPr lang="en-US" i="1" dirty="0"/>
              <a:t>Marriage of Haines</a:t>
            </a:r>
            <a:r>
              <a:rPr lang="en-US" dirty="0"/>
              <a:t>, 33 </a:t>
            </a:r>
            <a:r>
              <a:rPr lang="en-US" dirty="0" err="1"/>
              <a:t>Cal.App</a:t>
            </a:r>
            <a:r>
              <a:rPr lang="en-US" dirty="0"/>
              <a:t>. 4</a:t>
            </a:r>
            <a:r>
              <a:rPr lang="en-US" baseline="30000" dirty="0"/>
              <a:t>th</a:t>
            </a:r>
            <a:r>
              <a:rPr lang="en-US" dirty="0"/>
              <a:t> 277, 287 and 294 (1995). </a:t>
            </a:r>
          </a:p>
          <a:p>
            <a:r>
              <a:rPr lang="en-US" dirty="0"/>
              <a:t>California Evidence Code Section 662, the common law presumption favoring title, is improperly applied to marital proceedings when in conflict with Family Code Section 721. </a:t>
            </a:r>
            <a:r>
              <a:rPr lang="en-US" i="1" dirty="0"/>
              <a:t>Haines</a:t>
            </a:r>
            <a:r>
              <a:rPr lang="en-US" dirty="0"/>
              <a:t>, 33 </a:t>
            </a:r>
            <a:r>
              <a:rPr lang="en-US" dirty="0" err="1"/>
              <a:t>Cal.App</a:t>
            </a:r>
            <a:r>
              <a:rPr lang="en-US" dirty="0"/>
              <a:t>. 4</a:t>
            </a:r>
            <a:r>
              <a:rPr lang="en-US" baseline="30000" dirty="0"/>
              <a:t>th</a:t>
            </a:r>
            <a:r>
              <a:rPr lang="en-US" dirty="0"/>
              <a:t> at 282 and 287. </a:t>
            </a:r>
          </a:p>
          <a:p>
            <a:r>
              <a:rPr lang="en-US" dirty="0"/>
              <a:t>The application of Evidence Code Section 662 is improper when in conflict with the presumption of undue influence codified in Family Code Section 721. </a:t>
            </a:r>
            <a:r>
              <a:rPr lang="en-US" i="1" dirty="0"/>
              <a:t>Delaney</a:t>
            </a:r>
            <a:r>
              <a:rPr lang="en-US" dirty="0"/>
              <a:t>, 111 Cal.App.4</a:t>
            </a:r>
            <a:r>
              <a:rPr lang="en-US" baseline="30000" dirty="0"/>
              <a:t>th</a:t>
            </a:r>
            <a:r>
              <a:rPr lang="en-US" dirty="0"/>
              <a:t> at 999.</a:t>
            </a:r>
          </a:p>
          <a:p>
            <a:endParaRPr lang="en-US" dirty="0"/>
          </a:p>
        </p:txBody>
      </p:sp>
    </p:spTree>
    <p:extLst>
      <p:ext uri="{BB962C8B-B14F-4D97-AF65-F5344CB8AC3E}">
        <p14:creationId xmlns:p14="http://schemas.microsoft.com/office/powerpoint/2010/main" val="380283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14536-6C96-4085-A7A3-CECD21B3711B}"/>
              </a:ext>
            </a:extLst>
          </p:cNvPr>
          <p:cNvSpPr>
            <a:spLocks noGrp="1"/>
          </p:cNvSpPr>
          <p:nvPr>
            <p:ph type="title"/>
          </p:nvPr>
        </p:nvSpPr>
        <p:spPr/>
        <p:txBody>
          <a:bodyPr/>
          <a:lstStyle/>
          <a:p>
            <a:r>
              <a:rPr lang="en-US" dirty="0"/>
              <a:t>Drafting the Petition</a:t>
            </a:r>
          </a:p>
        </p:txBody>
      </p:sp>
      <p:sp>
        <p:nvSpPr>
          <p:cNvPr id="3" name="Content Placeholder 2">
            <a:extLst>
              <a:ext uri="{FF2B5EF4-FFF2-40B4-BE49-F238E27FC236}">
                <a16:creationId xmlns:a16="http://schemas.microsoft.com/office/drawing/2014/main" id="{56BAA29E-19CF-4AE6-B8C2-EB0207C3ECA9}"/>
              </a:ext>
            </a:extLst>
          </p:cNvPr>
          <p:cNvSpPr>
            <a:spLocks noGrp="1"/>
          </p:cNvSpPr>
          <p:nvPr>
            <p:ph idx="1"/>
          </p:nvPr>
        </p:nvSpPr>
        <p:spPr>
          <a:xfrm>
            <a:off x="1357312" y="1684618"/>
            <a:ext cx="8946541" cy="4195481"/>
          </a:xfrm>
        </p:spPr>
        <p:txBody>
          <a:bodyPr>
            <a:normAutofit/>
          </a:bodyPr>
          <a:lstStyle/>
          <a:p>
            <a:pPr>
              <a:buFont typeface="Wingdings" panose="05000000000000000000" pitchFamily="2" charset="2"/>
              <a:buChar char="Ø"/>
            </a:pPr>
            <a:r>
              <a:rPr lang="en-US" dirty="0"/>
              <a:t>No advantage or disadvantage to being “Petitioner” or “Respondent.”</a:t>
            </a:r>
          </a:p>
          <a:p>
            <a:pPr>
              <a:buFont typeface="Wingdings" panose="05000000000000000000" pitchFamily="2" charset="2"/>
              <a:buChar char="Ø"/>
            </a:pPr>
            <a:endParaRPr lang="en-US" dirty="0"/>
          </a:p>
          <a:p>
            <a:pPr>
              <a:buFont typeface="Wingdings" panose="05000000000000000000" pitchFamily="2" charset="2"/>
              <a:buChar char="Ø"/>
            </a:pPr>
            <a:r>
              <a:rPr lang="en-US" dirty="0"/>
              <a:t>Many practitioners reserve the Court’s jurisdiction broadly in the Petition and Response, to preempt more work later.</a:t>
            </a:r>
          </a:p>
          <a:p>
            <a:pPr>
              <a:buFont typeface="Wingdings" panose="05000000000000000000" pitchFamily="2" charset="2"/>
              <a:buChar char="Ø"/>
            </a:pPr>
            <a:endParaRPr lang="en-US" dirty="0"/>
          </a:p>
          <a:p>
            <a:pPr>
              <a:buFont typeface="Wingdings" panose="05000000000000000000" pitchFamily="2" charset="2"/>
              <a:buChar char="Ø"/>
            </a:pPr>
            <a:r>
              <a:rPr lang="en-US" dirty="0"/>
              <a:t>California Family Code §2080: The court shall restore the birth name or former name of a party upon request, regardless of whether the party affirmatively made that request in the petition.</a:t>
            </a:r>
          </a:p>
        </p:txBody>
      </p:sp>
    </p:spTree>
    <p:extLst>
      <p:ext uri="{BB962C8B-B14F-4D97-AF65-F5344CB8AC3E}">
        <p14:creationId xmlns:p14="http://schemas.microsoft.com/office/powerpoint/2010/main" val="7266476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C65E6-BDBA-46F3-80E9-C359FC90B28B}"/>
              </a:ext>
            </a:extLst>
          </p:cNvPr>
          <p:cNvSpPr>
            <a:spLocks noGrp="1"/>
          </p:cNvSpPr>
          <p:nvPr>
            <p:ph type="title"/>
          </p:nvPr>
        </p:nvSpPr>
        <p:spPr/>
        <p:txBody>
          <a:bodyPr/>
          <a:lstStyle/>
          <a:p>
            <a:r>
              <a:rPr lang="en-US" dirty="0"/>
              <a:t>Assisted reproduction technologies and parentage, Part 1 of 4</a:t>
            </a:r>
          </a:p>
        </p:txBody>
      </p:sp>
      <p:sp>
        <p:nvSpPr>
          <p:cNvPr id="3" name="Content Placeholder 2">
            <a:extLst>
              <a:ext uri="{FF2B5EF4-FFF2-40B4-BE49-F238E27FC236}">
                <a16:creationId xmlns:a16="http://schemas.microsoft.com/office/drawing/2014/main" id="{C64CA8E0-68B0-4621-A7BB-8B7826EBF716}"/>
              </a:ext>
            </a:extLst>
          </p:cNvPr>
          <p:cNvSpPr>
            <a:spLocks noGrp="1"/>
          </p:cNvSpPr>
          <p:nvPr>
            <p:ph idx="1"/>
          </p:nvPr>
        </p:nvSpPr>
        <p:spPr/>
        <p:txBody>
          <a:bodyPr>
            <a:normAutofit/>
          </a:bodyPr>
          <a:lstStyle/>
          <a:p>
            <a:r>
              <a:rPr lang="en-US" dirty="0"/>
              <a:t>See Daily Journal article: www.dailyjournal.com/mcle/298</a:t>
            </a:r>
          </a:p>
          <a:p>
            <a:r>
              <a:rPr lang="en-US" dirty="0"/>
              <a:t>Family Code Section 7606 defines “assisted reproduction” as conception by any means other than sexual intercourse.</a:t>
            </a:r>
          </a:p>
          <a:p>
            <a:pPr lvl="1"/>
            <a:r>
              <a:rPr lang="en-US" sz="2000" dirty="0"/>
              <a:t>Sperm donation is a commonly recognized example.</a:t>
            </a:r>
          </a:p>
          <a:p>
            <a:pPr lvl="2"/>
            <a:r>
              <a:rPr lang="en-US" sz="2000" dirty="0"/>
              <a:t>Family Code Section 7613 identifies requirements for classifying a man as a sperm donor: A licensed physician and surgeon must supervise the insemination. If person being inseminated meets that standard and she has a husband, her husband is legally the father of the child born of that insemination.</a:t>
            </a:r>
          </a:p>
        </p:txBody>
      </p:sp>
    </p:spTree>
    <p:extLst>
      <p:ext uri="{BB962C8B-B14F-4D97-AF65-F5344CB8AC3E}">
        <p14:creationId xmlns:p14="http://schemas.microsoft.com/office/powerpoint/2010/main" val="3633553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722FF-54C5-42CA-A09C-19AD8B1FE73A}"/>
              </a:ext>
            </a:extLst>
          </p:cNvPr>
          <p:cNvSpPr>
            <a:spLocks noGrp="1"/>
          </p:cNvSpPr>
          <p:nvPr>
            <p:ph type="title"/>
          </p:nvPr>
        </p:nvSpPr>
        <p:spPr/>
        <p:txBody>
          <a:bodyPr/>
          <a:lstStyle/>
          <a:p>
            <a:r>
              <a:rPr lang="en-US" dirty="0"/>
              <a:t>Assisted reproduction technologies and parentage, Part 2 of 4</a:t>
            </a:r>
          </a:p>
        </p:txBody>
      </p:sp>
      <p:sp>
        <p:nvSpPr>
          <p:cNvPr id="3" name="Content Placeholder 2">
            <a:extLst>
              <a:ext uri="{FF2B5EF4-FFF2-40B4-BE49-F238E27FC236}">
                <a16:creationId xmlns:a16="http://schemas.microsoft.com/office/drawing/2014/main" id="{74FFEB84-6D37-417C-874E-26243B08411F}"/>
              </a:ext>
            </a:extLst>
          </p:cNvPr>
          <p:cNvSpPr>
            <a:spLocks noGrp="1"/>
          </p:cNvSpPr>
          <p:nvPr>
            <p:ph idx="1"/>
          </p:nvPr>
        </p:nvSpPr>
        <p:spPr/>
        <p:txBody>
          <a:bodyPr>
            <a:normAutofit fontScale="77500" lnSpcReduction="20000"/>
          </a:bodyPr>
          <a:lstStyle/>
          <a:p>
            <a:pPr lvl="3"/>
            <a:r>
              <a:rPr lang="en-US" sz="1900" i="1" dirty="0" err="1"/>
              <a:t>Jhordan</a:t>
            </a:r>
            <a:r>
              <a:rPr lang="en-US" sz="1900" i="1" dirty="0"/>
              <a:t> C. v. Mary K</a:t>
            </a:r>
            <a:r>
              <a:rPr lang="en-US" sz="1900" dirty="0"/>
              <a:t>: 1986 CA case. Two women, not a romantic couple, wanted to and did raise a child together. At trial, they said they never intended that the sperm donor would be the child’s parent; the donor said he always intended to be. All had been significantly involved with the child.</a:t>
            </a:r>
          </a:p>
          <a:p>
            <a:pPr lvl="4"/>
            <a:r>
              <a:rPr lang="en-US" sz="1900" dirty="0"/>
              <a:t>CA appeals court: The parents were: 1) the woman who had carried the child and 2) the sperm donor. The woman who had not carried the child could have substantial visitation but not parenting rights.</a:t>
            </a:r>
          </a:p>
          <a:p>
            <a:pPr lvl="3"/>
            <a:r>
              <a:rPr lang="en-US" sz="1900" i="1" dirty="0"/>
              <a:t>Bruce v. </a:t>
            </a:r>
            <a:r>
              <a:rPr lang="en-US" sz="1900" i="1" dirty="0" err="1"/>
              <a:t>Boardwine</a:t>
            </a:r>
            <a:r>
              <a:rPr lang="en-US" sz="1900" dirty="0"/>
              <a:t>: 2015 Virginia case. Sperm donor found to be father where both the sperm donation and insemination took place between the two parties without medical assistance, where the parties intended at conception that the donor would be a father to the child.</a:t>
            </a:r>
          </a:p>
          <a:p>
            <a:pPr lvl="3"/>
            <a:r>
              <a:rPr lang="en-US" sz="1900" i="1" dirty="0"/>
              <a:t>E.E. v. O.M.G.R</a:t>
            </a:r>
            <a:r>
              <a:rPr lang="en-US" sz="1900" dirty="0"/>
              <a:t>.: 2011 New Jersey case. Single woman had a child by sperm donation. Parties signed notarized agreement shortly after conception to terminate sperm donor’s parental rights. No father listed on birth certificate.</a:t>
            </a:r>
          </a:p>
          <a:p>
            <a:pPr lvl="4"/>
            <a:r>
              <a:rPr lang="en-US" sz="1900" dirty="0"/>
              <a:t>Court would not terminate sperm donor’s parental rights, though he appeared by phone saying he never intended to be father to the child.</a:t>
            </a:r>
          </a:p>
          <a:p>
            <a:pPr lvl="1"/>
            <a:endParaRPr lang="en-US" dirty="0"/>
          </a:p>
        </p:txBody>
      </p:sp>
    </p:spTree>
    <p:extLst>
      <p:ext uri="{BB962C8B-B14F-4D97-AF65-F5344CB8AC3E}">
        <p14:creationId xmlns:p14="http://schemas.microsoft.com/office/powerpoint/2010/main" val="4909158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CB231-E43C-40AC-A76B-C9A46D53E257}"/>
              </a:ext>
            </a:extLst>
          </p:cNvPr>
          <p:cNvSpPr>
            <a:spLocks noGrp="1"/>
          </p:cNvSpPr>
          <p:nvPr>
            <p:ph type="title"/>
          </p:nvPr>
        </p:nvSpPr>
        <p:spPr/>
        <p:txBody>
          <a:bodyPr/>
          <a:lstStyle/>
          <a:p>
            <a:r>
              <a:rPr lang="en-US" dirty="0"/>
              <a:t>Assisted reproduction technologies and parentage, Part 3 of 4</a:t>
            </a:r>
          </a:p>
        </p:txBody>
      </p:sp>
      <p:sp>
        <p:nvSpPr>
          <p:cNvPr id="3" name="Content Placeholder 2">
            <a:extLst>
              <a:ext uri="{FF2B5EF4-FFF2-40B4-BE49-F238E27FC236}">
                <a16:creationId xmlns:a16="http://schemas.microsoft.com/office/drawing/2014/main" id="{BDE15AC0-8B75-4CDC-A73D-75FDCA6FE343}"/>
              </a:ext>
            </a:extLst>
          </p:cNvPr>
          <p:cNvSpPr>
            <a:spLocks noGrp="1"/>
          </p:cNvSpPr>
          <p:nvPr>
            <p:ph idx="1"/>
          </p:nvPr>
        </p:nvSpPr>
        <p:spPr/>
        <p:txBody>
          <a:bodyPr>
            <a:normAutofit/>
          </a:bodyPr>
          <a:lstStyle/>
          <a:p>
            <a:pPr lvl="1"/>
            <a:r>
              <a:rPr lang="en-US" sz="2000" dirty="0"/>
              <a:t>Surrogacy is another commonly recognized example.</a:t>
            </a:r>
          </a:p>
          <a:p>
            <a:pPr lvl="2"/>
            <a:r>
              <a:rPr lang="en-US" sz="1800" dirty="0"/>
              <a:t>Family Code Section 7960: A surrogate is a woman who either carries a child for another person using the surrogate’s own eggs, or, in the case of a gestational surrogate, is a woman who carries a child for another person and is not genetically related to the child she carries.</a:t>
            </a:r>
          </a:p>
          <a:p>
            <a:pPr lvl="3"/>
            <a:r>
              <a:rPr lang="en-US" sz="1800" dirty="0"/>
              <a:t>What if two women both qualify as “mothers” by this statute—one genetically and one as a gestational surrogate? </a:t>
            </a:r>
          </a:p>
          <a:p>
            <a:pPr lvl="3"/>
            <a:r>
              <a:rPr lang="en-US" sz="1800" i="1" dirty="0"/>
              <a:t>Johnson v. Calvert</a:t>
            </a:r>
            <a:r>
              <a:rPr lang="en-US" sz="1800" dirty="0"/>
              <a:t>: 1993 CA case. The Court must decide the case in accordance with the parties’ intent at the time the child was conceived. </a:t>
            </a:r>
          </a:p>
        </p:txBody>
      </p:sp>
    </p:spTree>
    <p:extLst>
      <p:ext uri="{BB962C8B-B14F-4D97-AF65-F5344CB8AC3E}">
        <p14:creationId xmlns:p14="http://schemas.microsoft.com/office/powerpoint/2010/main" val="28190527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CDD14-4201-4DBB-9FAC-659535FF1CB9}"/>
              </a:ext>
            </a:extLst>
          </p:cNvPr>
          <p:cNvSpPr>
            <a:spLocks noGrp="1"/>
          </p:cNvSpPr>
          <p:nvPr>
            <p:ph type="title"/>
          </p:nvPr>
        </p:nvSpPr>
        <p:spPr/>
        <p:txBody>
          <a:bodyPr/>
          <a:lstStyle/>
          <a:p>
            <a:r>
              <a:rPr lang="en-US" dirty="0"/>
              <a:t>Assisted reproduction technologies and parentage, Part 4 of 4</a:t>
            </a:r>
          </a:p>
        </p:txBody>
      </p:sp>
      <p:sp>
        <p:nvSpPr>
          <p:cNvPr id="3" name="Content Placeholder 2">
            <a:extLst>
              <a:ext uri="{FF2B5EF4-FFF2-40B4-BE49-F238E27FC236}">
                <a16:creationId xmlns:a16="http://schemas.microsoft.com/office/drawing/2014/main" id="{5D94AC80-106E-4AED-9A61-B005E4DDBE5E}"/>
              </a:ext>
            </a:extLst>
          </p:cNvPr>
          <p:cNvSpPr>
            <a:spLocks noGrp="1"/>
          </p:cNvSpPr>
          <p:nvPr>
            <p:ph idx="1"/>
          </p:nvPr>
        </p:nvSpPr>
        <p:spPr/>
        <p:txBody>
          <a:bodyPr/>
          <a:lstStyle/>
          <a:p>
            <a:pPr lvl="1"/>
            <a:r>
              <a:rPr lang="en-US" sz="2000" i="1" dirty="0"/>
              <a:t>K.M. v. E.G.</a:t>
            </a:r>
            <a:r>
              <a:rPr lang="en-US" sz="2000" dirty="0"/>
              <a:t>: Female same-sex couple who had once been California-registered domestic partners. E.G. carried a baby conceived using K.M.’s eggs during their partnership registration period. At conception in 1995, K.M. signed a parental rights termination form. K.M. never listed herself on the birth certificate or adopted the child. Parties married shortly after child was born and held themselves out as the child’s co-parents. Neither party identified a father when this parentage dispute arose in 2005.</a:t>
            </a:r>
          </a:p>
          <a:p>
            <a:pPr lvl="2"/>
            <a:r>
              <a:rPr lang="en-US" sz="1800" dirty="0"/>
              <a:t>Trial court: K.M. not the child’s parent. </a:t>
            </a:r>
          </a:p>
          <a:p>
            <a:pPr lvl="2"/>
            <a:r>
              <a:rPr lang="en-US" sz="1800" dirty="0"/>
              <a:t>CA Supreme Court: Yes she is. They both are.</a:t>
            </a:r>
            <a:endParaRPr lang="en-US" dirty="0"/>
          </a:p>
        </p:txBody>
      </p:sp>
    </p:spTree>
    <p:extLst>
      <p:ext uri="{BB962C8B-B14F-4D97-AF65-F5344CB8AC3E}">
        <p14:creationId xmlns:p14="http://schemas.microsoft.com/office/powerpoint/2010/main" val="38884154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CF485-30AD-463C-A942-6F5272B250B8}"/>
              </a:ext>
            </a:extLst>
          </p:cNvPr>
          <p:cNvSpPr>
            <a:spLocks noGrp="1"/>
          </p:cNvSpPr>
          <p:nvPr>
            <p:ph type="title"/>
          </p:nvPr>
        </p:nvSpPr>
        <p:spPr/>
        <p:txBody>
          <a:bodyPr/>
          <a:lstStyle/>
          <a:p>
            <a:r>
              <a:rPr lang="en-US" dirty="0"/>
              <a:t>California’s three-parent law</a:t>
            </a:r>
          </a:p>
        </p:txBody>
      </p:sp>
      <p:sp>
        <p:nvSpPr>
          <p:cNvPr id="3" name="Content Placeholder 2">
            <a:extLst>
              <a:ext uri="{FF2B5EF4-FFF2-40B4-BE49-F238E27FC236}">
                <a16:creationId xmlns:a16="http://schemas.microsoft.com/office/drawing/2014/main" id="{94A8FBA8-44A4-47D6-869A-72DB9B72B037}"/>
              </a:ext>
            </a:extLst>
          </p:cNvPr>
          <p:cNvSpPr>
            <a:spLocks noGrp="1"/>
          </p:cNvSpPr>
          <p:nvPr>
            <p:ph idx="1"/>
          </p:nvPr>
        </p:nvSpPr>
        <p:spPr/>
        <p:txBody>
          <a:bodyPr>
            <a:normAutofit fontScale="92500" lnSpcReduction="10000"/>
          </a:bodyPr>
          <a:lstStyle/>
          <a:p>
            <a:r>
              <a:rPr lang="en-US" dirty="0"/>
              <a:t>Family Code Section 7610: The parent and child relationship may be established between child and biological mother; between child and biological father; or between child and adoptive parent.</a:t>
            </a:r>
          </a:p>
          <a:p>
            <a:r>
              <a:rPr lang="en-US" dirty="0"/>
              <a:t>Family Code Section 7611: Presumed parent statute, assigning parentage to the person married to the child’s biological mother.</a:t>
            </a:r>
          </a:p>
          <a:p>
            <a:r>
              <a:rPr lang="en-US" dirty="0"/>
              <a:t>Family Code Section 7612: If two or more conflicting presumptions arise under Section 7610 or 7611, policy and logic control.</a:t>
            </a:r>
          </a:p>
          <a:p>
            <a:r>
              <a:rPr lang="en-US" dirty="0"/>
              <a:t>In 2013, Governor Jerry Brown signed three-parent bill into law, allowing third party in CA to claim parentage if that person is already effectively a parent to the child </a:t>
            </a:r>
            <a:r>
              <a:rPr lang="en-US" b="1" i="1" dirty="0"/>
              <a:t>and if it would harm the child to have that parent excluded from parentage </a:t>
            </a:r>
            <a:r>
              <a:rPr lang="en-US" dirty="0"/>
              <a:t>under CA’s presumed parentage statute.</a:t>
            </a:r>
          </a:p>
          <a:p>
            <a:pPr lvl="1"/>
            <a:r>
              <a:rPr lang="en-US" dirty="0"/>
              <a:t>In re M.C.: 2011 CA case. Appellate court reversed and remanded lower court’s order granting parentage of one child to three people, and insisted on a Section 7612 analysis. This ruling gave rise to Brown’s three-parent law.</a:t>
            </a:r>
          </a:p>
        </p:txBody>
      </p:sp>
    </p:spTree>
    <p:extLst>
      <p:ext uri="{BB962C8B-B14F-4D97-AF65-F5344CB8AC3E}">
        <p14:creationId xmlns:p14="http://schemas.microsoft.com/office/powerpoint/2010/main" val="38415461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DEB9A-65F2-4E9D-9BBF-269592BA8A82}"/>
              </a:ext>
            </a:extLst>
          </p:cNvPr>
          <p:cNvSpPr>
            <a:spLocks noGrp="1"/>
          </p:cNvSpPr>
          <p:nvPr>
            <p:ph type="title"/>
          </p:nvPr>
        </p:nvSpPr>
        <p:spPr/>
        <p:txBody>
          <a:bodyPr/>
          <a:lstStyle/>
          <a:p>
            <a:r>
              <a:rPr lang="en-US" dirty="0"/>
              <a:t>Domestic violence restraining orders</a:t>
            </a:r>
          </a:p>
        </p:txBody>
      </p:sp>
      <p:sp>
        <p:nvSpPr>
          <p:cNvPr id="3" name="Content Placeholder 2">
            <a:extLst>
              <a:ext uri="{FF2B5EF4-FFF2-40B4-BE49-F238E27FC236}">
                <a16:creationId xmlns:a16="http://schemas.microsoft.com/office/drawing/2014/main" id="{859B9B24-7E31-4829-8560-2735AA8E08DE}"/>
              </a:ext>
            </a:extLst>
          </p:cNvPr>
          <p:cNvSpPr>
            <a:spLocks noGrp="1"/>
          </p:cNvSpPr>
          <p:nvPr>
            <p:ph idx="1"/>
          </p:nvPr>
        </p:nvSpPr>
        <p:spPr/>
        <p:txBody>
          <a:bodyPr>
            <a:normAutofit/>
          </a:bodyPr>
          <a:lstStyle/>
          <a:p>
            <a:r>
              <a:rPr lang="en-US" dirty="0"/>
              <a:t>Family Code Section 6300: A court may issue an initial Restraining Order upon reasonable proof of a past act or acts of abuse. </a:t>
            </a:r>
            <a:r>
              <a:rPr lang="en-US" i="1" dirty="0"/>
              <a:t>Nevarez v. </a:t>
            </a:r>
            <a:r>
              <a:rPr lang="en-US" i="1" dirty="0" err="1"/>
              <a:t>Tonna</a:t>
            </a:r>
            <a:r>
              <a:rPr lang="en-US" dirty="0"/>
              <a:t>, 227 Cal.App.4</a:t>
            </a:r>
            <a:r>
              <a:rPr lang="en-US" baseline="30000" dirty="0"/>
              <a:t>th</a:t>
            </a:r>
            <a:r>
              <a:rPr lang="en-US" dirty="0"/>
              <a:t> 774, 783 (2014).</a:t>
            </a:r>
          </a:p>
          <a:p>
            <a:pPr marL="0" indent="0">
              <a:buNone/>
            </a:pPr>
            <a:endParaRPr lang="en-US" dirty="0"/>
          </a:p>
          <a:p>
            <a:pPr lvl="1"/>
            <a:r>
              <a:rPr lang="en-US" sz="2000" dirty="0"/>
              <a:t>The Court need only find by a preponderance of the evidence that one or more of the acts of violence alleged have taken place. </a:t>
            </a:r>
          </a:p>
          <a:p>
            <a:endParaRPr lang="en-US" dirty="0"/>
          </a:p>
          <a:p>
            <a:r>
              <a:rPr lang="en-US" dirty="0"/>
              <a:t>Family Code Section 6345: A court may </a:t>
            </a:r>
            <a:r>
              <a:rPr lang="en-US" b="1" i="1" dirty="0"/>
              <a:t>renew</a:t>
            </a:r>
            <a:r>
              <a:rPr lang="en-US" dirty="0"/>
              <a:t> a Restraining Order only upon finding a probability of future abuse.	       </a:t>
            </a:r>
          </a:p>
        </p:txBody>
      </p:sp>
    </p:spTree>
    <p:extLst>
      <p:ext uri="{BB962C8B-B14F-4D97-AF65-F5344CB8AC3E}">
        <p14:creationId xmlns:p14="http://schemas.microsoft.com/office/powerpoint/2010/main" val="3275808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939D2-3EC2-403A-8046-945538269B65}"/>
              </a:ext>
            </a:extLst>
          </p:cNvPr>
          <p:cNvSpPr>
            <a:spLocks noGrp="1"/>
          </p:cNvSpPr>
          <p:nvPr>
            <p:ph type="title"/>
          </p:nvPr>
        </p:nvSpPr>
        <p:spPr/>
        <p:txBody>
          <a:bodyPr/>
          <a:lstStyle/>
          <a:p>
            <a:r>
              <a:rPr lang="en-US" dirty="0"/>
              <a:t>Filing the Petition</a:t>
            </a:r>
          </a:p>
        </p:txBody>
      </p:sp>
      <p:sp>
        <p:nvSpPr>
          <p:cNvPr id="3" name="Content Placeholder 2">
            <a:extLst>
              <a:ext uri="{FF2B5EF4-FFF2-40B4-BE49-F238E27FC236}">
                <a16:creationId xmlns:a16="http://schemas.microsoft.com/office/drawing/2014/main" id="{B507B5B3-41C4-450B-BCC7-593744C5FB37}"/>
              </a:ext>
            </a:extLst>
          </p:cNvPr>
          <p:cNvSpPr>
            <a:spLocks noGrp="1"/>
          </p:cNvSpPr>
          <p:nvPr>
            <p:ph idx="1"/>
          </p:nvPr>
        </p:nvSpPr>
        <p:spPr/>
        <p:txBody>
          <a:bodyPr>
            <a:normAutofit/>
          </a:bodyPr>
          <a:lstStyle/>
          <a:p>
            <a:r>
              <a:rPr lang="en-US" dirty="0"/>
              <a:t>Filing the Petition generally does not trigger any proceedings. In some counties, it initiates the case management calendar, and the Court sets the first Status Conference upon Petition filing. </a:t>
            </a:r>
          </a:p>
          <a:p>
            <a:r>
              <a:rPr lang="en-US" dirty="0"/>
              <a:t>California Rule of Court 5.83(c)(3): If 18 months pass after the Petitioner filed, the court’s obligation for further review of the case is relieved until the case qualifies for dismissal.</a:t>
            </a:r>
          </a:p>
          <a:p>
            <a:r>
              <a:rPr lang="en-US" dirty="0"/>
              <a:t> CRC 5.83(c)(5): Goals for dissolution, legal separation, and nullity cases filed on or after January 1, 2014: (A) At least 20% are done within 6 months of petition filing; (B) At least 75% are done within 12 months of petition filing; and (C) At least 90% are done within 18 months of petition filing.”</a:t>
            </a:r>
          </a:p>
          <a:p>
            <a:endParaRPr lang="en-US" dirty="0"/>
          </a:p>
          <a:p>
            <a:endParaRPr lang="en-US" dirty="0"/>
          </a:p>
        </p:txBody>
      </p:sp>
    </p:spTree>
    <p:extLst>
      <p:ext uri="{BB962C8B-B14F-4D97-AF65-F5344CB8AC3E}">
        <p14:creationId xmlns:p14="http://schemas.microsoft.com/office/powerpoint/2010/main" val="560900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0F6F3-E9BB-4179-904F-9F20F2506779}"/>
              </a:ext>
            </a:extLst>
          </p:cNvPr>
          <p:cNvSpPr>
            <a:spLocks noGrp="1"/>
          </p:cNvSpPr>
          <p:nvPr>
            <p:ph type="title"/>
          </p:nvPr>
        </p:nvSpPr>
        <p:spPr/>
        <p:txBody>
          <a:bodyPr/>
          <a:lstStyle/>
          <a:p>
            <a:r>
              <a:rPr lang="en-US" dirty="0"/>
              <a:t>Serving the Petition</a:t>
            </a:r>
          </a:p>
        </p:txBody>
      </p:sp>
      <p:sp>
        <p:nvSpPr>
          <p:cNvPr id="3" name="Content Placeholder 2">
            <a:extLst>
              <a:ext uri="{FF2B5EF4-FFF2-40B4-BE49-F238E27FC236}">
                <a16:creationId xmlns:a16="http://schemas.microsoft.com/office/drawing/2014/main" id="{E808855E-62BC-4104-8BDB-1D51E354555F}"/>
              </a:ext>
            </a:extLst>
          </p:cNvPr>
          <p:cNvSpPr>
            <a:spLocks noGrp="1"/>
          </p:cNvSpPr>
          <p:nvPr>
            <p:ph idx="1"/>
          </p:nvPr>
        </p:nvSpPr>
        <p:spPr/>
        <p:txBody>
          <a:bodyPr>
            <a:normAutofit/>
          </a:bodyPr>
          <a:lstStyle/>
          <a:p>
            <a:r>
              <a:rPr lang="en-US" dirty="0"/>
              <a:t>Serve Petition after filing it, with Summons, any county-specific forms, and blank responsive pleadings.</a:t>
            </a:r>
          </a:p>
          <a:p>
            <a:r>
              <a:rPr lang="en-US" dirty="0"/>
              <a:t>Notice and Acknowledgment of Receipt: good alternative to process server for serving Petition on pro per litigants. Otherwise, personal service by a non-party 18 years or older is required.</a:t>
            </a:r>
          </a:p>
          <a:p>
            <a:pPr lvl="1"/>
            <a:r>
              <a:rPr lang="en-US" dirty="0"/>
              <a:t>To serve by NAR:</a:t>
            </a:r>
          </a:p>
          <a:p>
            <a:pPr lvl="2"/>
            <a:r>
              <a:rPr lang="en-US" dirty="0"/>
              <a:t>Mail Form FL-117 to opposing party with Petition and accompanying documents. </a:t>
            </a:r>
          </a:p>
          <a:p>
            <a:pPr lvl="2"/>
            <a:r>
              <a:rPr lang="en-US" dirty="0"/>
              <a:t>Opposing party must sign and return the Notice within 20 days of the date of your mailing the Notice out to the opposing party. If the Respondent does not do so, the Petitioner can request reasonable expenses for having to serve in another manner (CCP 415.30).</a:t>
            </a:r>
          </a:p>
        </p:txBody>
      </p:sp>
    </p:spTree>
    <p:extLst>
      <p:ext uri="{BB962C8B-B14F-4D97-AF65-F5344CB8AC3E}">
        <p14:creationId xmlns:p14="http://schemas.microsoft.com/office/powerpoint/2010/main" val="2986082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ACE43-2D83-4B33-AD28-13E41255C625}"/>
              </a:ext>
            </a:extLst>
          </p:cNvPr>
          <p:cNvSpPr>
            <a:spLocks noGrp="1"/>
          </p:cNvSpPr>
          <p:nvPr>
            <p:ph type="title"/>
          </p:nvPr>
        </p:nvSpPr>
        <p:spPr/>
        <p:txBody>
          <a:bodyPr/>
          <a:lstStyle/>
          <a:p>
            <a:r>
              <a:rPr lang="en-US" dirty="0"/>
              <a:t>Summons and Standard Family Law Restraining Orders</a:t>
            </a:r>
          </a:p>
        </p:txBody>
      </p:sp>
      <p:sp>
        <p:nvSpPr>
          <p:cNvPr id="3" name="Content Placeholder 2">
            <a:extLst>
              <a:ext uri="{FF2B5EF4-FFF2-40B4-BE49-F238E27FC236}">
                <a16:creationId xmlns:a16="http://schemas.microsoft.com/office/drawing/2014/main" id="{34539083-771C-4632-B710-ABF73D94618E}"/>
              </a:ext>
            </a:extLst>
          </p:cNvPr>
          <p:cNvSpPr>
            <a:spLocks noGrp="1"/>
          </p:cNvSpPr>
          <p:nvPr>
            <p:ph idx="1"/>
          </p:nvPr>
        </p:nvSpPr>
        <p:spPr/>
        <p:txBody>
          <a:bodyPr>
            <a:normAutofit fontScale="92500" lnSpcReduction="10000"/>
          </a:bodyPr>
          <a:lstStyle/>
          <a:p>
            <a:r>
              <a:rPr lang="en-US" dirty="0"/>
              <a:t>Summons: summons the Respondent to file the Response.</a:t>
            </a:r>
          </a:p>
          <a:p>
            <a:r>
              <a:rPr lang="en-US" dirty="0"/>
              <a:t>The Summons sets forth Standard Family Law Restraining Orders, or ATROs (acronym originated with old Summons form, which called them “Automatic Temporary Restraining Orders”). </a:t>
            </a:r>
          </a:p>
          <a:p>
            <a:r>
              <a:rPr lang="en-US" dirty="0"/>
              <a:t>Effective on Petitioner at Petition filing, and on Respondent at service on Respondent, the ATROs restrain both from (non-exhaustive list):</a:t>
            </a:r>
          </a:p>
          <a:p>
            <a:pPr lvl="1"/>
            <a:r>
              <a:rPr lang="en-US" dirty="0"/>
              <a:t>Removing minor children from the state</a:t>
            </a:r>
          </a:p>
          <a:p>
            <a:pPr lvl="1"/>
            <a:r>
              <a:rPr lang="en-US" dirty="0"/>
              <a:t>Changing beneficiaries to any insurance policy</a:t>
            </a:r>
          </a:p>
          <a:p>
            <a:pPr lvl="1"/>
            <a:r>
              <a:rPr lang="en-US" dirty="0"/>
              <a:t>Transferring or encumbering property</a:t>
            </a:r>
          </a:p>
          <a:p>
            <a:pPr lvl="1"/>
            <a:r>
              <a:rPr lang="en-US" dirty="0"/>
              <a:t>Creating or modifying non-probate transfer in a way that affects disposition of property subject to any such transfer</a:t>
            </a:r>
          </a:p>
          <a:p>
            <a:r>
              <a:rPr lang="en-US" dirty="0"/>
              <a:t> A Stipulation &amp; Order or court-issued order can override any of these.</a:t>
            </a:r>
          </a:p>
          <a:p>
            <a:pPr marL="457200" lvl="1" indent="0">
              <a:buNone/>
            </a:pPr>
            <a:endParaRPr lang="en-US" dirty="0"/>
          </a:p>
        </p:txBody>
      </p:sp>
    </p:spTree>
    <p:extLst>
      <p:ext uri="{BB962C8B-B14F-4D97-AF65-F5344CB8AC3E}">
        <p14:creationId xmlns:p14="http://schemas.microsoft.com/office/powerpoint/2010/main" val="204574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5034A-AE81-49D6-A8B0-4E168F554AD1}"/>
              </a:ext>
            </a:extLst>
          </p:cNvPr>
          <p:cNvSpPr>
            <a:spLocks noGrp="1"/>
          </p:cNvSpPr>
          <p:nvPr>
            <p:ph type="title"/>
          </p:nvPr>
        </p:nvSpPr>
        <p:spPr/>
        <p:txBody>
          <a:bodyPr/>
          <a:lstStyle/>
          <a:p>
            <a:r>
              <a:rPr lang="en-US" dirty="0"/>
              <a:t>Filing and serving the Response</a:t>
            </a:r>
          </a:p>
        </p:txBody>
      </p:sp>
      <p:sp>
        <p:nvSpPr>
          <p:cNvPr id="3" name="Content Placeholder 2">
            <a:extLst>
              <a:ext uri="{FF2B5EF4-FFF2-40B4-BE49-F238E27FC236}">
                <a16:creationId xmlns:a16="http://schemas.microsoft.com/office/drawing/2014/main" id="{454C29F7-29B7-457E-8048-22BF5457CA13}"/>
              </a:ext>
            </a:extLst>
          </p:cNvPr>
          <p:cNvSpPr>
            <a:spLocks noGrp="1"/>
          </p:cNvSpPr>
          <p:nvPr>
            <p:ph idx="1"/>
          </p:nvPr>
        </p:nvSpPr>
        <p:spPr/>
        <p:txBody>
          <a:bodyPr/>
          <a:lstStyle/>
          <a:p>
            <a:endParaRPr lang="en-US" dirty="0"/>
          </a:p>
          <a:p>
            <a:endParaRPr lang="en-US" dirty="0"/>
          </a:p>
          <a:p>
            <a:r>
              <a:rPr lang="en-US" dirty="0"/>
              <a:t>Opposing party has 30 days from date of Petition service to file the Response, then can serve Response by U.S. Mail.</a:t>
            </a:r>
          </a:p>
          <a:p>
            <a:endParaRPr lang="en-US" dirty="0"/>
          </a:p>
          <a:p>
            <a:endParaRPr lang="en-US" dirty="0"/>
          </a:p>
          <a:p>
            <a:r>
              <a:rPr lang="en-US" dirty="0"/>
              <a:t>Failure to timely file and serve Response can technically result in default.</a:t>
            </a:r>
          </a:p>
        </p:txBody>
      </p:sp>
    </p:spTree>
    <p:extLst>
      <p:ext uri="{BB962C8B-B14F-4D97-AF65-F5344CB8AC3E}">
        <p14:creationId xmlns:p14="http://schemas.microsoft.com/office/powerpoint/2010/main" val="490152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5A21A-EA4D-46AD-9135-F8C953FD0473}"/>
              </a:ext>
            </a:extLst>
          </p:cNvPr>
          <p:cNvSpPr>
            <a:spLocks noGrp="1"/>
          </p:cNvSpPr>
          <p:nvPr>
            <p:ph type="title"/>
          </p:nvPr>
        </p:nvSpPr>
        <p:spPr>
          <a:xfrm>
            <a:off x="608312" y="465418"/>
            <a:ext cx="9404723" cy="1400530"/>
          </a:xfrm>
        </p:spPr>
        <p:txBody>
          <a:bodyPr/>
          <a:lstStyle/>
          <a:p>
            <a:r>
              <a:rPr lang="en-US" dirty="0"/>
              <a:t>Temporary physical custody</a:t>
            </a:r>
          </a:p>
        </p:txBody>
      </p:sp>
      <p:sp>
        <p:nvSpPr>
          <p:cNvPr id="3" name="Content Placeholder 2">
            <a:extLst>
              <a:ext uri="{FF2B5EF4-FFF2-40B4-BE49-F238E27FC236}">
                <a16:creationId xmlns:a16="http://schemas.microsoft.com/office/drawing/2014/main" id="{C6697DC1-F083-42E5-909D-04008D21E61A}"/>
              </a:ext>
            </a:extLst>
          </p:cNvPr>
          <p:cNvSpPr>
            <a:spLocks noGrp="1"/>
          </p:cNvSpPr>
          <p:nvPr>
            <p:ph idx="1"/>
          </p:nvPr>
        </p:nvSpPr>
        <p:spPr/>
        <p:txBody>
          <a:bodyPr/>
          <a:lstStyle/>
          <a:p>
            <a:r>
              <a:rPr lang="en-US" dirty="0"/>
              <a:t>Legal standard: best interest of the child.</a:t>
            </a:r>
          </a:p>
          <a:p>
            <a:pPr lvl="1"/>
            <a:endParaRPr lang="en-US" dirty="0"/>
          </a:p>
          <a:p>
            <a:pPr lvl="1"/>
            <a:r>
              <a:rPr lang="en-US" dirty="0"/>
              <a:t>Physical custody: Determined by amount of time each parent spends with the child. </a:t>
            </a:r>
          </a:p>
          <a:p>
            <a:pPr lvl="2"/>
            <a:endParaRPr lang="en-US" dirty="0"/>
          </a:p>
          <a:p>
            <a:pPr lvl="2"/>
            <a:r>
              <a:rPr lang="en-US" dirty="0"/>
              <a:t>“Sole” physical custody: significant majority of the time.</a:t>
            </a:r>
          </a:p>
          <a:p>
            <a:pPr lvl="2"/>
            <a:endParaRPr lang="en-US" dirty="0"/>
          </a:p>
          <a:p>
            <a:pPr lvl="2"/>
            <a:r>
              <a:rPr lang="en-US" dirty="0"/>
              <a:t>“Joint” does not necessarily mean “equal”; 80/20 can be “joint.” </a:t>
            </a:r>
          </a:p>
          <a:p>
            <a:pPr lvl="2"/>
            <a:endParaRPr lang="en-US" dirty="0"/>
          </a:p>
          <a:p>
            <a:pPr lvl="2"/>
            <a:r>
              <a:rPr lang="en-US" dirty="0"/>
              <a:t>Sole physical custody is a prerequisite (not sufficient in itself) to securing a court order allowing a party to move away with the children. “Moving away” can mean within the same state, if commute is long enough.</a:t>
            </a:r>
          </a:p>
        </p:txBody>
      </p:sp>
    </p:spTree>
    <p:extLst>
      <p:ext uri="{BB962C8B-B14F-4D97-AF65-F5344CB8AC3E}">
        <p14:creationId xmlns:p14="http://schemas.microsoft.com/office/powerpoint/2010/main" val="4258370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6316F-4A46-4026-8B1C-E2916205AD96}"/>
              </a:ext>
            </a:extLst>
          </p:cNvPr>
          <p:cNvSpPr>
            <a:spLocks noGrp="1"/>
          </p:cNvSpPr>
          <p:nvPr>
            <p:ph type="title"/>
          </p:nvPr>
        </p:nvSpPr>
        <p:spPr/>
        <p:txBody>
          <a:bodyPr/>
          <a:lstStyle/>
          <a:p>
            <a:r>
              <a:rPr lang="en-US" dirty="0"/>
              <a:t>Temporary legal custody</a:t>
            </a:r>
          </a:p>
        </p:txBody>
      </p:sp>
      <p:sp>
        <p:nvSpPr>
          <p:cNvPr id="3" name="Content Placeholder 2">
            <a:extLst>
              <a:ext uri="{FF2B5EF4-FFF2-40B4-BE49-F238E27FC236}">
                <a16:creationId xmlns:a16="http://schemas.microsoft.com/office/drawing/2014/main" id="{A5BAFC32-C73B-43B9-AB1B-E5DFF0AB0FF9}"/>
              </a:ext>
            </a:extLst>
          </p:cNvPr>
          <p:cNvSpPr>
            <a:spLocks noGrp="1"/>
          </p:cNvSpPr>
          <p:nvPr>
            <p:ph idx="1"/>
          </p:nvPr>
        </p:nvSpPr>
        <p:spPr/>
        <p:txBody>
          <a:bodyPr>
            <a:normAutofit/>
          </a:bodyPr>
          <a:lstStyle/>
          <a:p>
            <a:pPr lvl="1"/>
            <a:r>
              <a:rPr lang="en-US" dirty="0"/>
              <a:t>Legal custody: Determines who makes decisions about the child’s (non-exhaustive list) education, medical care, extracurricular activities, and religious affiliations and activities.</a:t>
            </a:r>
          </a:p>
          <a:p>
            <a:pPr lvl="1"/>
            <a:endParaRPr lang="en-US" dirty="0"/>
          </a:p>
          <a:p>
            <a:pPr lvl="2"/>
            <a:r>
              <a:rPr lang="en-US" dirty="0"/>
              <a:t>This has nothing to do with where the children live or spend most of their time.</a:t>
            </a:r>
          </a:p>
          <a:p>
            <a:pPr lvl="2"/>
            <a:r>
              <a:rPr lang="en-US" dirty="0"/>
              <a:t>Sole legal custody: one parent has exclusive rights to make these decisions. </a:t>
            </a:r>
          </a:p>
          <a:p>
            <a:pPr lvl="2"/>
            <a:r>
              <a:rPr lang="en-US" dirty="0"/>
              <a:t>Joint legal custody: neither can act unilaterally.</a:t>
            </a:r>
          </a:p>
          <a:p>
            <a:pPr lvl="2"/>
            <a:r>
              <a:rPr lang="en-US" dirty="0"/>
              <a:t>Courts overwhelmingly default to joint legal custody.</a:t>
            </a:r>
          </a:p>
          <a:p>
            <a:pPr lvl="2"/>
            <a:r>
              <a:rPr lang="en-US" dirty="0"/>
              <a:t>Judges can isolate certain categorical decisions for sole legal custody, granting joint legal custody as to the rest.</a:t>
            </a:r>
          </a:p>
        </p:txBody>
      </p:sp>
    </p:spTree>
    <p:extLst>
      <p:ext uri="{BB962C8B-B14F-4D97-AF65-F5344CB8AC3E}">
        <p14:creationId xmlns:p14="http://schemas.microsoft.com/office/powerpoint/2010/main" val="34146253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979</TotalTime>
  <Words>4003</Words>
  <Application>Microsoft Office PowerPoint</Application>
  <PresentationFormat>Widescreen</PresentationFormat>
  <Paragraphs>223</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Century Gothic</vt:lpstr>
      <vt:lpstr>Wingdings</vt:lpstr>
      <vt:lpstr>Wingdings 3</vt:lpstr>
      <vt:lpstr>Ion</vt:lpstr>
      <vt:lpstr>Introduction to Family Law</vt:lpstr>
      <vt:lpstr>What Family Law Entails</vt:lpstr>
      <vt:lpstr>Drafting the Petition</vt:lpstr>
      <vt:lpstr>Filing the Petition</vt:lpstr>
      <vt:lpstr>Serving the Petition</vt:lpstr>
      <vt:lpstr>Summons and Standard Family Law Restraining Orders</vt:lpstr>
      <vt:lpstr>Filing and serving the Response</vt:lpstr>
      <vt:lpstr>Temporary physical custody</vt:lpstr>
      <vt:lpstr>Temporary legal custody</vt:lpstr>
      <vt:lpstr>Access to child’s records</vt:lpstr>
      <vt:lpstr>Temporary child support and temporary spousal support</vt:lpstr>
      <vt:lpstr>Other temporary orders</vt:lpstr>
      <vt:lpstr>Exchange of preliminary disclosures</vt:lpstr>
      <vt:lpstr>Family law discovery</vt:lpstr>
      <vt:lpstr>Forms of family law discovery</vt:lpstr>
      <vt:lpstr>Motion to Compel</vt:lpstr>
      <vt:lpstr>Permanent spousal support</vt:lpstr>
      <vt:lpstr>Permanent spousal support considerations</vt:lpstr>
      <vt:lpstr>Watts charges and Epstein credits</vt:lpstr>
      <vt:lpstr>Joinder of retirement accounts</vt:lpstr>
      <vt:lpstr>Permanent physical and legal custody</vt:lpstr>
      <vt:lpstr>Final disclosures</vt:lpstr>
      <vt:lpstr>Global settlement</vt:lpstr>
      <vt:lpstr>Trial</vt:lpstr>
      <vt:lpstr>Premarital agreements, Part 1 of 2</vt:lpstr>
      <vt:lpstr>Premarital agreements, Part 2 of 2</vt:lpstr>
      <vt:lpstr>Barry Bonds: A Premarital Agreement origin story</vt:lpstr>
      <vt:lpstr>Post-marital agreements</vt:lpstr>
      <vt:lpstr>Haines and Delaney</vt:lpstr>
      <vt:lpstr>Assisted reproduction technologies and parentage, Part 1 of 4</vt:lpstr>
      <vt:lpstr>Assisted reproduction technologies and parentage, Part 2 of 4</vt:lpstr>
      <vt:lpstr>Assisted reproduction technologies and parentage, Part 3 of 4</vt:lpstr>
      <vt:lpstr>Assisted reproduction technologies and parentage, Part 4 of 4</vt:lpstr>
      <vt:lpstr>California’s three-parent law</vt:lpstr>
      <vt:lpstr>Domestic violence restraining orders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Law considerations</dc:title>
  <dc:creator>Katie Burke</dc:creator>
  <cp:lastModifiedBy>Reference, SFLL (LLB)</cp:lastModifiedBy>
  <cp:revision>89</cp:revision>
  <cp:lastPrinted>2019-01-29T22:01:31Z</cp:lastPrinted>
  <dcterms:created xsi:type="dcterms:W3CDTF">2018-07-17T02:25:49Z</dcterms:created>
  <dcterms:modified xsi:type="dcterms:W3CDTF">2019-02-01T18:55:30Z</dcterms:modified>
</cp:coreProperties>
</file>